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3"/>
  </p:notesMasterIdLst>
  <p:sldIdLst>
    <p:sldId id="859" r:id="rId2"/>
    <p:sldId id="1140" r:id="rId3"/>
    <p:sldId id="1142" r:id="rId4"/>
    <p:sldId id="1143" r:id="rId5"/>
    <p:sldId id="1169" r:id="rId6"/>
    <p:sldId id="1170" r:id="rId7"/>
    <p:sldId id="1171" r:id="rId8"/>
    <p:sldId id="1172" r:id="rId9"/>
    <p:sldId id="1173" r:id="rId10"/>
    <p:sldId id="1174" r:id="rId11"/>
    <p:sldId id="1175" r:id="rId12"/>
    <p:sldId id="1176" r:id="rId13"/>
    <p:sldId id="1177" r:id="rId14"/>
    <p:sldId id="1178" r:id="rId15"/>
    <p:sldId id="1179" r:id="rId16"/>
    <p:sldId id="1180" r:id="rId17"/>
    <p:sldId id="1181" r:id="rId18"/>
    <p:sldId id="1182" r:id="rId19"/>
    <p:sldId id="1183" r:id="rId20"/>
    <p:sldId id="1184" r:id="rId21"/>
    <p:sldId id="1185" r:id="rId22"/>
    <p:sldId id="1186" r:id="rId23"/>
    <p:sldId id="1187" r:id="rId24"/>
    <p:sldId id="1188" r:id="rId25"/>
    <p:sldId id="1144" r:id="rId26"/>
    <p:sldId id="1145" r:id="rId27"/>
    <p:sldId id="1146" r:id="rId28"/>
    <p:sldId id="1147" r:id="rId29"/>
    <p:sldId id="1190" r:id="rId30"/>
    <p:sldId id="1148" r:id="rId31"/>
    <p:sldId id="1149" r:id="rId32"/>
    <p:sldId id="1150" r:id="rId33"/>
    <p:sldId id="1151" r:id="rId34"/>
    <p:sldId id="1152" r:id="rId35"/>
    <p:sldId id="1153" r:id="rId36"/>
    <p:sldId id="1154" r:id="rId37"/>
    <p:sldId id="1155" r:id="rId38"/>
    <p:sldId id="1156" r:id="rId39"/>
    <p:sldId id="1157" r:id="rId40"/>
    <p:sldId id="1158" r:id="rId41"/>
    <p:sldId id="1159" r:id="rId42"/>
    <p:sldId id="1160" r:id="rId43"/>
    <p:sldId id="1161" r:id="rId44"/>
    <p:sldId id="1162" r:id="rId45"/>
    <p:sldId id="1163" r:id="rId46"/>
    <p:sldId id="1164" r:id="rId47"/>
    <p:sldId id="1165" r:id="rId48"/>
    <p:sldId id="1166" r:id="rId49"/>
    <p:sldId id="1167" r:id="rId50"/>
    <p:sldId id="1168" r:id="rId51"/>
    <p:sldId id="1141" r:id="rId5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89" autoAdjust="0"/>
    <p:restoredTop sz="94606" autoAdjust="0"/>
  </p:normalViewPr>
  <p:slideViewPr>
    <p:cSldViewPr>
      <p:cViewPr varScale="1">
        <p:scale>
          <a:sx n="111" d="100"/>
          <a:sy n="111" d="100"/>
        </p:scale>
        <p:origin x="58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福建省中考试卷精选物理</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700808"/>
            <a:ext cx="11523345" cy="111049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0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C  2025</a:t>
            </a:r>
            <a:r>
              <a:rPr lang="zh-CN" altLang="en-US" sz="50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年全国中考真题改编福建模式卷</a:t>
            </a:r>
            <a:endParaRPr lang="en-US" altLang="zh-CN" sz="50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2996952"/>
            <a:ext cx="11523345" cy="947632"/>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C18  2025</a:t>
            </a:r>
            <a:r>
              <a:rPr lang="zh-CN" altLang="en-US" sz="4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年全国中考真题改编福建模式卷（四）</a:t>
            </a:r>
            <a:endParaRPr lang="zh-CN" altLang="en-US" sz="42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河南中考</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）用干燥的毛皮分别摩擦两个由橡胶制成的气球，使两个气球均带电</a:t>
            </a:r>
            <a:r>
              <a:rPr lang="en-US" altLang="zh-CN" kern="1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将两气球靠近时，图中能正确反映两气球所带电荷的种类和相互作用情况的是（　　）</a:t>
            </a:r>
            <a:r>
              <a:rPr lang="en-US" altLang="zh-CN" kern="1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spc="-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33469" y="2204864"/>
            <a:ext cx="11437813" cy="1685138"/>
          </a:xfrm>
          <a:prstGeom prst="rect">
            <a:avLst/>
          </a:prstGeom>
        </p:spPr>
      </p:pic>
      <p:sp>
        <p:nvSpPr>
          <p:cNvPr id="4" name="矩形 3"/>
          <p:cNvSpPr/>
          <p:nvPr/>
        </p:nvSpPr>
        <p:spPr>
          <a:xfrm>
            <a:off x="10775726" y="1369320"/>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Tree>
    <p:extLst>
      <p:ext uri="{BB962C8B-B14F-4D97-AF65-F5344CB8AC3E}">
        <p14:creationId xmlns:p14="http://schemas.microsoft.com/office/powerpoint/2010/main" val="1901099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威海中考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）某智能家居系统设计要求：当呼唤系统时，整个系统做好工作准备（</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相当于闭合开关</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）；当发出语音</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拉开窗帘</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相当于闭合开关</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），电动机工作拉开窗帘；当发出语音</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打开台灯</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相当于闭合开关</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），台灯工作</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下列设计符合要求的是（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3542" y="2986768"/>
            <a:ext cx="11132945" cy="1979369"/>
          </a:xfrm>
          <a:prstGeom prst="rect">
            <a:avLst/>
          </a:prstGeom>
        </p:spPr>
      </p:pic>
      <p:sp>
        <p:nvSpPr>
          <p:cNvPr id="4" name="矩形 3"/>
          <p:cNvSpPr/>
          <p:nvPr/>
        </p:nvSpPr>
        <p:spPr>
          <a:xfrm>
            <a:off x="3286894" y="2523899"/>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Tree>
    <p:extLst>
      <p:ext uri="{BB962C8B-B14F-4D97-AF65-F5344CB8AC3E}">
        <p14:creationId xmlns:p14="http://schemas.microsoft.com/office/powerpoint/2010/main" val="2220092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22163"/>
          </a:xfrm>
        </p:spPr>
        <p:txBody>
          <a:bodyPr/>
          <a:lstStyle/>
          <a:p>
            <a:pPr>
              <a:lnSpc>
                <a:spcPct val="130000"/>
              </a:lnSpc>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长沙中考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）晚上看电视时，小星将一个凸透镜在电视机和对面墙壁之间来回移动，发现移动到某位置时，墙上清晰地呈现出电视画面倒立、缩小的像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这个像与下列哪种光学器材的成像情况相同（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放大镜</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照相机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投影仪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平面镜</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）早餐时，小亮从桌上端起一杯冒着</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白气</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的热豆浆，如图所示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杯子的高度大约为</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12 mm</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白气</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是由于升华形成的</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端起杯子</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表明力可以改变物体的运动状态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端杯子的手变热</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是通过做功改变了</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内能</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679382" y="3861048"/>
            <a:ext cx="1715140" cy="2347968"/>
          </a:xfrm>
          <a:prstGeom prst="rect">
            <a:avLst/>
          </a:prstGeom>
        </p:spPr>
      </p:pic>
      <p:sp>
        <p:nvSpPr>
          <p:cNvPr id="4" name="矩形 3"/>
          <p:cNvSpPr/>
          <p:nvPr/>
        </p:nvSpPr>
        <p:spPr>
          <a:xfrm>
            <a:off x="5721882" y="1772816"/>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
        <p:nvSpPr>
          <p:cNvPr id="5" name="矩形 4"/>
          <p:cNvSpPr/>
          <p:nvPr/>
        </p:nvSpPr>
        <p:spPr>
          <a:xfrm>
            <a:off x="3718942" y="3699780"/>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Tree>
    <p:extLst>
      <p:ext uri="{BB962C8B-B14F-4D97-AF65-F5344CB8AC3E}">
        <p14:creationId xmlns:p14="http://schemas.microsoft.com/office/powerpoint/2010/main" val="1968405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09146"/>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广西中考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）如图所示，驮着货物匀速上山过程中的智能机器狗（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动能增大</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动能减小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重力势能增大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重力势能</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78982" y="1484784"/>
            <a:ext cx="3489912" cy="3470360"/>
          </a:xfrm>
          <a:prstGeom prst="rect">
            <a:avLst/>
          </a:prstGeom>
        </p:spPr>
      </p:pic>
      <p:sp>
        <p:nvSpPr>
          <p:cNvPr id="4" name="矩形 3"/>
          <p:cNvSpPr/>
          <p:nvPr/>
        </p:nvSpPr>
        <p:spPr>
          <a:xfrm>
            <a:off x="10559702" y="836712"/>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Tree>
    <p:extLst>
      <p:ext uri="{BB962C8B-B14F-4D97-AF65-F5344CB8AC3E}">
        <p14:creationId xmlns:p14="http://schemas.microsoft.com/office/powerpoint/2010/main" val="2081930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779835"/>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德阳中考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）如图所示为风速仪的工作原理简化图，装有挡风板和滑片</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P</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的轻质滑块与轻质弹簧套在滑杆</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MN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上，弹簧左端固定，右端与滑块相连，</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en-US" altLang="zh-CN" kern="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为定值电阻，</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为电阻丝，滑片</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P</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与电阻丝</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接触良好</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无风时，滑片</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P</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处；有风时，滑块与滑片</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P</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一起向左移动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，当风速增大时下列分析正确的是（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风速越大</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电流表示数越小</a:t>
                </a:r>
                <a:endParaRPr lang="zh-CN" altLang="zh-CN" sz="1400" kern="100">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电压表示数变小</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电流表示数变大</a:t>
                </a:r>
                <a:endParaRPr lang="zh-CN" altLang="zh-CN" sz="1400" kern="100">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电压表示数与电流表示数的比值变大</a:t>
                </a:r>
                <a:endParaRPr lang="zh-CN" altLang="zh-CN" sz="1400" kern="100">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电压表示数变化量与电流表示数变化量的比值</a:t>
                </a:r>
                <a14:m>
                  <m:oMath xmlns:m="http://schemas.openxmlformats.org/officeDocument/2006/math">
                    <m:f>
                      <m:fPr>
                        <m:ctrlPr>
                          <a:rPr lang="zh-CN" altLang="zh-CN" i="1" kern="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Δ</m:t>
                        </m:r>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𝑈</m:t>
                        </m:r>
                      </m:num>
                      <m:den>
                        <m:r>
                          <m:rPr>
                            <m:nor/>
                          </m:rP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Δ</m:t>
                        </m:r>
                        <m:r>
                          <a:rPr lang="en-US" altLang="zh-CN"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𝐼</m:t>
                        </m:r>
                      </m:den>
                    </m:f>
                  </m:oMath>
                </a14:m>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a:t>
                </a:r>
                <a:endParaRPr lang="zh-CN" altLang="zh-CN" sz="1400" kern="1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779835"/>
              </a:xfrm>
              <a:blipFill>
                <a:blip r:embed="rId2"/>
                <a:stretch>
                  <a:fillRect l="-796" r="-849" b="-255"/>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8399462" y="3127549"/>
            <a:ext cx="2578624" cy="2838853"/>
          </a:xfrm>
          <a:prstGeom prst="rect">
            <a:avLst/>
          </a:prstGeom>
        </p:spPr>
      </p:pic>
      <p:sp>
        <p:nvSpPr>
          <p:cNvPr id="4" name="矩形 3"/>
          <p:cNvSpPr/>
          <p:nvPr/>
        </p:nvSpPr>
        <p:spPr>
          <a:xfrm>
            <a:off x="9911630" y="2510414"/>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Tree>
    <p:extLst>
      <p:ext uri="{BB962C8B-B14F-4D97-AF65-F5344CB8AC3E}">
        <p14:creationId xmlns:p14="http://schemas.microsoft.com/office/powerpoint/2010/main" val="2096279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填空题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5</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每空</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自贡中考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）如图所示，闭合开关</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，无论怎样移动滑片</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，发现电压表示数始终接近电源电压，经查灯泡</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完好，导致这一现象的原因是滑动变阻器</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排除故障后，闭合开关</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，灯泡</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正常发光，将滑片</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向左滑动，电压表示数</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变大</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447594" y="3608442"/>
            <a:ext cx="3312368" cy="2925574"/>
          </a:xfrm>
          <a:prstGeom prst="rect">
            <a:avLst/>
          </a:prstGeom>
        </p:spPr>
      </p:pic>
      <p:sp>
        <p:nvSpPr>
          <p:cNvPr id="4" name="矩形 3"/>
          <p:cNvSpPr/>
          <p:nvPr/>
        </p:nvSpPr>
        <p:spPr>
          <a:xfrm>
            <a:off x="982638" y="2492896"/>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断路　</a:t>
            </a:r>
            <a:endParaRPr lang="zh-CN" altLang="en-US"/>
          </a:p>
        </p:txBody>
      </p:sp>
      <p:sp>
        <p:nvSpPr>
          <p:cNvPr id="5" name="矩形 4"/>
          <p:cNvSpPr/>
          <p:nvPr/>
        </p:nvSpPr>
        <p:spPr>
          <a:xfrm>
            <a:off x="1670033" y="3022091"/>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变大　</a:t>
            </a:r>
            <a:endParaRPr lang="zh-CN" altLang="en-US"/>
          </a:p>
        </p:txBody>
      </p:sp>
    </p:spTree>
    <p:extLst>
      <p:ext uri="{BB962C8B-B14F-4D97-AF65-F5344CB8AC3E}">
        <p14:creationId xmlns:p14="http://schemas.microsoft.com/office/powerpoint/2010/main" val="3506747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04796"/>
            <a:ext cx="11485848" cy="1684244"/>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天津中考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）工业生产中常用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的方式来搬运物体</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吸盘安装在吊车上，抽出空气后的吸盘</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起大块玻璃板，这是利用</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的作用；电磁铁安装在吊车上，通电后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起大量钢铁，这是利用电流的</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效应</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895406" y="2716085"/>
            <a:ext cx="142218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大气压</a:t>
            </a:r>
            <a:endParaRPr lang="zh-CN" altLang="en-US"/>
          </a:p>
        </p:txBody>
      </p:sp>
      <p:sp>
        <p:nvSpPr>
          <p:cNvPr id="6" name="矩形 5"/>
          <p:cNvSpPr/>
          <p:nvPr/>
        </p:nvSpPr>
        <p:spPr>
          <a:xfrm>
            <a:off x="9191550" y="3252562"/>
            <a:ext cx="494046"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磁</a:t>
            </a:r>
            <a:endParaRPr lang="zh-CN" altLang="en-US"/>
          </a:p>
        </p:txBody>
      </p:sp>
    </p:spTree>
    <p:extLst>
      <p:ext uri="{BB962C8B-B14F-4D97-AF65-F5344CB8AC3E}">
        <p14:creationId xmlns:p14="http://schemas.microsoft.com/office/powerpoint/2010/main" val="3680771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分，我国在酒泉卫星发射中心使用长征二号丁运载火箭，成功将太空计算卫星星座发射升空，卫星顺利进入预定轨道，发射任务获得圆满成功</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如图所示，在火箭升空的过程中，若以火箭为参照物，发射塔是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静止</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5087094" y="3212976"/>
            <a:ext cx="2166399" cy="3051175"/>
          </a:xfrm>
          <a:prstGeom prst="rect">
            <a:avLst/>
          </a:prstGeom>
        </p:spPr>
      </p:pic>
      <p:sp>
        <p:nvSpPr>
          <p:cNvPr id="4" name="矩形 3"/>
          <p:cNvSpPr/>
          <p:nvPr/>
        </p:nvSpPr>
        <p:spPr>
          <a:xfrm>
            <a:off x="766614" y="2453253"/>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运动　</a:t>
            </a:r>
            <a:endParaRPr lang="zh-CN" altLang="en-US"/>
          </a:p>
        </p:txBody>
      </p:sp>
    </p:spTree>
    <p:extLst>
      <p:ext uri="{BB962C8B-B14F-4D97-AF65-F5344CB8AC3E}">
        <p14:creationId xmlns:p14="http://schemas.microsoft.com/office/powerpoint/2010/main" val="1744513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湖北中考节选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年度中国载人航天飞行任务标识</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在神舟二十号任务标识中，飞船与太阳翼巧妙构建中文</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廿</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字，太阳翼将</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能转化为电能；在天舟九号任务标识中，飞船航行划出的弧线轨迹传递出精准和力量的美感，说明它受力</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不平衡</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427846" y="3200193"/>
            <a:ext cx="5202611" cy="2533321"/>
          </a:xfrm>
          <a:prstGeom prst="rect">
            <a:avLst/>
          </a:prstGeom>
        </p:spPr>
      </p:pic>
      <p:sp>
        <p:nvSpPr>
          <p:cNvPr id="4" name="矩形 3"/>
          <p:cNvSpPr/>
          <p:nvPr/>
        </p:nvSpPr>
        <p:spPr>
          <a:xfrm>
            <a:off x="9767614" y="1360445"/>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太阳</a:t>
            </a:r>
            <a:endParaRPr lang="zh-CN" altLang="en-US"/>
          </a:p>
        </p:txBody>
      </p:sp>
      <p:sp>
        <p:nvSpPr>
          <p:cNvPr id="5" name="矩形 4"/>
          <p:cNvSpPr/>
          <p:nvPr/>
        </p:nvSpPr>
        <p:spPr>
          <a:xfrm>
            <a:off x="3214886" y="2479566"/>
            <a:ext cx="142218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不平衡　</a:t>
            </a:r>
            <a:endParaRPr lang="zh-CN" altLang="en-US"/>
          </a:p>
        </p:txBody>
      </p:sp>
    </p:spTree>
    <p:extLst>
      <p:ext uri="{BB962C8B-B14F-4D97-AF65-F5344CB8AC3E}">
        <p14:creationId xmlns:p14="http://schemas.microsoft.com/office/powerpoint/2010/main" val="2166763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天津中考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）小明学习了</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电与磁</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后，绘制了部分知识的思维导图，如图所示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请写出其中的空缺内容：</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737449" y="2333653"/>
            <a:ext cx="6941585" cy="1919183"/>
          </a:xfrm>
          <a:prstGeom prst="rect">
            <a:avLst/>
          </a:prstGeom>
        </p:spPr>
      </p:pic>
      <p:sp>
        <p:nvSpPr>
          <p:cNvPr id="4" name="矩形 3"/>
          <p:cNvSpPr/>
          <p:nvPr/>
        </p:nvSpPr>
        <p:spPr>
          <a:xfrm>
            <a:off x="5159102" y="1381148"/>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磁</a:t>
            </a:r>
            <a:endParaRPr lang="zh-CN" altLang="en-US"/>
          </a:p>
        </p:txBody>
      </p:sp>
      <p:sp>
        <p:nvSpPr>
          <p:cNvPr id="5" name="矩形 4"/>
          <p:cNvSpPr/>
          <p:nvPr/>
        </p:nvSpPr>
        <p:spPr>
          <a:xfrm>
            <a:off x="7391350" y="1385098"/>
            <a:ext cx="142218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发电机　</a:t>
            </a:r>
            <a:endParaRPr lang="zh-CN" altLang="en-US"/>
          </a:p>
        </p:txBody>
      </p:sp>
    </p:spTree>
    <p:extLst>
      <p:ext uri="{BB962C8B-B14F-4D97-AF65-F5344CB8AC3E}">
        <p14:creationId xmlns:p14="http://schemas.microsoft.com/office/powerpoint/2010/main" val="3798554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78478"/>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选择题</a:t>
            </a:r>
            <a:r>
              <a:rPr lang="zh-CN"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28</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在每小题给出的四个选项中</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只有一项是符合题目要求的</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）如图所示是我国自主研制的隐身战斗机歼－</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35</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，其与地面通信是利用（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400"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电磁波</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超声波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次声波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光导纤维</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295006" y="2636912"/>
            <a:ext cx="3377761" cy="2540477"/>
          </a:xfrm>
          <a:prstGeom prst="rect">
            <a:avLst/>
          </a:prstGeom>
        </p:spPr>
      </p:pic>
      <p:sp>
        <p:nvSpPr>
          <p:cNvPr id="4" name="矩形 3"/>
          <p:cNvSpPr/>
          <p:nvPr/>
        </p:nvSpPr>
        <p:spPr>
          <a:xfrm>
            <a:off x="1727282" y="2492896"/>
            <a:ext cx="407484" cy="461665"/>
          </a:xfrm>
          <a:prstGeom prst="rect">
            <a:avLst/>
          </a:prstGeom>
        </p:spPr>
        <p:txBody>
          <a:bodyPr wrap="square">
            <a:spAutoFit/>
          </a:bodyPr>
          <a:lstStyle/>
          <a:p>
            <a:r>
              <a:rPr lang="en-US" altLang="zh-CN" sz="2400">
                <a:ea typeface="等线" panose="02010600030101010101" pitchFamily="2" charset="-122"/>
              </a:rPr>
              <a:t>A</a:t>
            </a:r>
            <a:endParaRPr lang="zh-CN" altLang="en-US"/>
          </a:p>
        </p:txBody>
      </p:sp>
    </p:spTree>
    <p:extLst>
      <p:ext uri="{BB962C8B-B14F-4D97-AF65-F5344CB8AC3E}">
        <p14:creationId xmlns:p14="http://schemas.microsoft.com/office/powerpoint/2010/main" val="2161125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遂宁中考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）玻璃厂常利用电动真空吸盘搬运玻璃</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图中搬运车上的吸盘吸附一块质量为</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180</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的玻璃，让其在空中竖直静止</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此时玻璃受到的摩擦力方向竖直向</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，摩擦力大小为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N</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 N/kg</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396030" y="2662599"/>
            <a:ext cx="3415495" cy="3213817"/>
          </a:xfrm>
          <a:prstGeom prst="rect">
            <a:avLst/>
          </a:prstGeom>
        </p:spPr>
      </p:pic>
      <p:sp>
        <p:nvSpPr>
          <p:cNvPr id="4" name="矩形 3"/>
          <p:cNvSpPr/>
          <p:nvPr/>
        </p:nvSpPr>
        <p:spPr>
          <a:xfrm>
            <a:off x="838622" y="1916832"/>
            <a:ext cx="494046"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上</a:t>
            </a:r>
            <a:endParaRPr lang="zh-CN" altLang="en-US"/>
          </a:p>
        </p:txBody>
      </p:sp>
      <p:sp>
        <p:nvSpPr>
          <p:cNvPr id="5" name="矩形 4"/>
          <p:cNvSpPr/>
          <p:nvPr/>
        </p:nvSpPr>
        <p:spPr>
          <a:xfrm>
            <a:off x="4411156" y="1971588"/>
            <a:ext cx="1186543" cy="461665"/>
          </a:xfrm>
          <a:prstGeom prst="rect">
            <a:avLst/>
          </a:prstGeom>
        </p:spPr>
        <p:txBody>
          <a:bodyPr wrap="none">
            <a:spAutoFit/>
          </a:bodyPr>
          <a:lstStyle/>
          <a:p>
            <a:r>
              <a:rPr lang="en-US" altLang="zh-CN" sz="2400" smtClean="0">
                <a:ea typeface="等线" panose="02010600030101010101" pitchFamily="2" charset="-122"/>
              </a:rPr>
              <a:t>1 800</a:t>
            </a:r>
            <a:r>
              <a:rPr lang="zh-CN" altLang="zh-CN" sz="2400">
                <a:ea typeface="黑体" panose="02010609060101010101" pitchFamily="49" charset="-122"/>
                <a:cs typeface="Times New Roman" panose="02020603050405020304" pitchFamily="18" charset="0"/>
              </a:rPr>
              <a:t>　</a:t>
            </a:r>
            <a:endParaRPr lang="zh-CN" altLang="en-US"/>
          </a:p>
        </p:txBody>
      </p:sp>
    </p:spTree>
    <p:extLst>
      <p:ext uri="{BB962C8B-B14F-4D97-AF65-F5344CB8AC3E}">
        <p14:creationId xmlns:p14="http://schemas.microsoft.com/office/powerpoint/2010/main" val="3279825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作图题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辽宁中考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）如图所示，物体在拉力</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F</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的作用下沿斜面向上运动，请以</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O</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点为作用点画出物体所受摩擦力</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f</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的示意图</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62558" y="2457196"/>
            <a:ext cx="1422184"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如图所示</a:t>
            </a:r>
            <a:endParaRPr lang="zh-CN" altLang="zh-CN" sz="1400" kern="100">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2638822" y="2924944"/>
            <a:ext cx="4439752" cy="2456033"/>
          </a:xfrm>
          <a:prstGeom prst="rect">
            <a:avLst/>
          </a:prstGeom>
        </p:spPr>
      </p:pic>
      <p:pic>
        <p:nvPicPr>
          <p:cNvPr id="5" name="图片 4"/>
          <p:cNvPicPr>
            <a:picLocks noChangeAspect="1"/>
          </p:cNvPicPr>
          <p:nvPr/>
        </p:nvPicPr>
        <p:blipFill>
          <a:blip r:embed="rId3"/>
          <a:stretch>
            <a:fillRect/>
          </a:stretch>
        </p:blipFill>
        <p:spPr>
          <a:xfrm>
            <a:off x="2638822" y="2636912"/>
            <a:ext cx="4930706" cy="2237682"/>
          </a:xfrm>
          <a:prstGeom prst="rect">
            <a:avLst/>
          </a:prstGeom>
        </p:spPr>
      </p:pic>
    </p:spTree>
    <p:extLst>
      <p:ext uri="{BB962C8B-B14F-4D97-AF65-F5344CB8AC3E}">
        <p14:creationId xmlns:p14="http://schemas.microsoft.com/office/powerpoint/2010/main" val="624894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绥化中考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）如图所示，小宇看到水中有一条鱼，</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两点中有一点是鱼的实际位置，另一点是像的位置，请在图中画出他看到鱼的光路图（</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保留作图痕迹</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86788" y="1876366"/>
            <a:ext cx="1422184"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如图所示</a:t>
            </a:r>
            <a:endParaRPr lang="zh-CN" altLang="zh-CN" sz="1400" kern="100">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142878" y="2487238"/>
            <a:ext cx="4477106" cy="2980795"/>
          </a:xfrm>
          <a:prstGeom prst="rect">
            <a:avLst/>
          </a:prstGeom>
        </p:spPr>
      </p:pic>
      <p:pic>
        <p:nvPicPr>
          <p:cNvPr id="5" name="图片 4"/>
          <p:cNvPicPr>
            <a:picLocks noChangeAspect="1"/>
          </p:cNvPicPr>
          <p:nvPr/>
        </p:nvPicPr>
        <p:blipFill>
          <a:blip r:embed="rId3"/>
          <a:stretch>
            <a:fillRect/>
          </a:stretch>
        </p:blipFill>
        <p:spPr>
          <a:xfrm>
            <a:off x="2998862" y="1877683"/>
            <a:ext cx="5323602" cy="3112590"/>
          </a:xfrm>
          <a:prstGeom prst="rect">
            <a:avLst/>
          </a:prstGeom>
        </p:spPr>
      </p:pic>
    </p:spTree>
    <p:extLst>
      <p:ext uri="{BB962C8B-B14F-4D97-AF65-F5344CB8AC3E}">
        <p14:creationId xmlns:p14="http://schemas.microsoft.com/office/powerpoint/2010/main" val="3365178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简答题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大兴安岭中考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）小明到超市进行实践调查，发现某品牌酸奶进行了产品升级，采用了新设计的吸管，更换了新的包装</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图甲是新设计的吸管，下端做得更尖，且吸管上有一条长长的凹槽</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图乙是新设计的包装，插孔处贴了一层新材料薄膜，其作用是当吸管插入插孔时，薄膜与吸管紧密贴合，可以防止酸奶盒被碰倒时酸奶流出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图丙是吸管与薄膜贴合处的示意图</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请你用学过的物理知识解释</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）吸管下端为什么制作得很尖</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矩形 2"/>
              <p:cNvSpPr/>
              <p:nvPr/>
            </p:nvSpPr>
            <p:spPr>
              <a:xfrm>
                <a:off x="351642" y="4509120"/>
                <a:ext cx="6092825" cy="1997855"/>
              </a:xfrm>
              <a:prstGeom prst="rect">
                <a:avLst/>
              </a:prstGeom>
            </p:spPr>
            <p:txBody>
              <a:bodyPr>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根据</a:t>
                </a:r>
                <a:r>
                  <a:rPr lang="en-US" altLang="zh-CN" sz="2400" i="1" kern="100">
                    <a:cs typeface="Times New Roman" panose="02020603050405020304" pitchFamily="18" charset="0"/>
                  </a:rPr>
                  <a:t>p</a:t>
                </a:r>
                <a:r>
                  <a:rPr lang="zh-CN" altLang="zh-CN" sz="2400" kern="10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𝑭</m:t>
                        </m:r>
                      </m:num>
                      <m:den>
                        <m:r>
                          <a:rPr lang="en-US" altLang="zh-CN" sz="2400" i="1" kern="100">
                            <a:latin typeface="Cambria Math" panose="02040503050406030204" pitchFamily="18" charset="0"/>
                            <a:cs typeface="Times New Roman" panose="02020603050405020304" pitchFamily="18" charset="0"/>
                          </a:rPr>
                          <m:t>𝑺</m:t>
                        </m:r>
                      </m:den>
                    </m:f>
                  </m:oMath>
                </a14:m>
                <a:r>
                  <a:rPr lang="zh-CN" altLang="zh-CN" sz="2400" kern="100">
                    <a:ea typeface="黑体" panose="02010609060101010101" pitchFamily="49" charset="-122"/>
                    <a:cs typeface="Times New Roman" panose="02020603050405020304" pitchFamily="18" charset="0"/>
                  </a:rPr>
                  <a:t>可知</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在压力大小一定时</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吸管下端制作得很尖</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减小了受力面积</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可以增大压强</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使吸管更容易插入插孔</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mc:Choice>
        <mc:Fallback xmlns="">
          <p:sp>
            <p:nvSpPr>
              <p:cNvPr id="3" name="矩形 2"/>
              <p:cNvSpPr>
                <a:spLocks noRot="1" noChangeAspect="1" noMove="1" noResize="1" noEditPoints="1" noAdjustHandles="1" noChangeArrowheads="1" noChangeShapeType="1" noTextEdit="1"/>
              </p:cNvSpPr>
              <p:nvPr/>
            </p:nvSpPr>
            <p:spPr>
              <a:xfrm>
                <a:off x="351642" y="4509120"/>
                <a:ext cx="6092825" cy="1997855"/>
              </a:xfrm>
              <a:prstGeom prst="rect">
                <a:avLst/>
              </a:prstGeom>
              <a:blipFill>
                <a:blip r:embed="rId2"/>
                <a:stretch>
                  <a:fillRect l="-1602" r="-1502" b="-1835"/>
                </a:stretch>
              </a:blipFill>
            </p:spPr>
            <p:txBody>
              <a:bodyPr/>
              <a:lstStyle/>
              <a:p>
                <a:r>
                  <a:rPr lang="zh-CN" altLang="en-US">
                    <a:noFill/>
                  </a:rPr>
                  <a:t> </a:t>
                </a:r>
              </a:p>
            </p:txBody>
          </p:sp>
        </mc:Fallback>
      </mc:AlternateContent>
      <p:pic>
        <p:nvPicPr>
          <p:cNvPr id="4" name="图片 3"/>
          <p:cNvPicPr>
            <a:picLocks noChangeAspect="1"/>
          </p:cNvPicPr>
          <p:nvPr/>
        </p:nvPicPr>
        <p:blipFill>
          <a:blip r:embed="rId3"/>
          <a:stretch>
            <a:fillRect/>
          </a:stretch>
        </p:blipFill>
        <p:spPr>
          <a:xfrm>
            <a:off x="6453679" y="4149080"/>
            <a:ext cx="5691697" cy="2044003"/>
          </a:xfrm>
          <a:prstGeom prst="rect">
            <a:avLst/>
          </a:prstGeom>
        </p:spPr>
      </p:pic>
    </p:spTree>
    <p:extLst>
      <p:ext uri="{BB962C8B-B14F-4D97-AF65-F5344CB8AC3E}">
        <p14:creationId xmlns:p14="http://schemas.microsoft.com/office/powerpoint/2010/main" val="2957001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）吸管侧面为什么制作一条凹槽</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630710" y="1322368"/>
            <a:ext cx="8333214" cy="2992624"/>
          </a:xfrm>
          <a:prstGeom prst="rect">
            <a:avLst/>
          </a:prstGeom>
        </p:spPr>
      </p:pic>
      <p:sp>
        <p:nvSpPr>
          <p:cNvPr id="4" name="矩形 3"/>
          <p:cNvSpPr/>
          <p:nvPr/>
        </p:nvSpPr>
        <p:spPr>
          <a:xfrm>
            <a:off x="334566" y="4460919"/>
            <a:ext cx="11449272" cy="1200329"/>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凹槽处使盒内外连通</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使内外气压相等</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防止因薄膜与吸管贴合紧密</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导致吸酸奶过程中</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盒内气压减小</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吸酸奶更费力</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p:spTree>
    <p:extLst>
      <p:ext uri="{BB962C8B-B14F-4D97-AF65-F5344CB8AC3E}">
        <p14:creationId xmlns:p14="http://schemas.microsoft.com/office/powerpoint/2010/main" val="1767039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实验题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5</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30</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吉林中考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探究水沸腾时温度变化的特点</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实验中，当水温接近</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90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时每隔</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记录一次温度</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736879661"/>
              </p:ext>
            </p:extLst>
          </p:nvPr>
        </p:nvGraphicFramePr>
        <p:xfrm>
          <a:off x="478582" y="2564904"/>
          <a:ext cx="11089234" cy="1097280"/>
        </p:xfrm>
        <a:graphic>
          <a:graphicData uri="http://schemas.openxmlformats.org/drawingml/2006/table">
            <a:tbl>
              <a:tblPr firstRow="1" firstCol="1" bandRow="1"/>
              <a:tblGrid>
                <a:gridCol w="3236856">
                  <a:extLst>
                    <a:ext uri="{9D8B030D-6E8A-4147-A177-3AD203B41FA5}">
                      <a16:colId xmlns:a16="http://schemas.microsoft.com/office/drawing/2014/main" val="2203945401"/>
                    </a:ext>
                  </a:extLst>
                </a:gridCol>
                <a:gridCol w="923548">
                  <a:extLst>
                    <a:ext uri="{9D8B030D-6E8A-4147-A177-3AD203B41FA5}">
                      <a16:colId xmlns:a16="http://schemas.microsoft.com/office/drawing/2014/main" val="1388179292"/>
                    </a:ext>
                  </a:extLst>
                </a:gridCol>
                <a:gridCol w="923548">
                  <a:extLst>
                    <a:ext uri="{9D8B030D-6E8A-4147-A177-3AD203B41FA5}">
                      <a16:colId xmlns:a16="http://schemas.microsoft.com/office/drawing/2014/main" val="73952942"/>
                    </a:ext>
                  </a:extLst>
                </a:gridCol>
                <a:gridCol w="923548">
                  <a:extLst>
                    <a:ext uri="{9D8B030D-6E8A-4147-A177-3AD203B41FA5}">
                      <a16:colId xmlns:a16="http://schemas.microsoft.com/office/drawing/2014/main" val="3320220862"/>
                    </a:ext>
                  </a:extLst>
                </a:gridCol>
                <a:gridCol w="923548">
                  <a:extLst>
                    <a:ext uri="{9D8B030D-6E8A-4147-A177-3AD203B41FA5}">
                      <a16:colId xmlns:a16="http://schemas.microsoft.com/office/drawing/2014/main" val="2708207472"/>
                    </a:ext>
                  </a:extLst>
                </a:gridCol>
                <a:gridCol w="923548">
                  <a:extLst>
                    <a:ext uri="{9D8B030D-6E8A-4147-A177-3AD203B41FA5}">
                      <a16:colId xmlns:a16="http://schemas.microsoft.com/office/drawing/2014/main" val="1312446343"/>
                    </a:ext>
                  </a:extLst>
                </a:gridCol>
                <a:gridCol w="923548">
                  <a:extLst>
                    <a:ext uri="{9D8B030D-6E8A-4147-A177-3AD203B41FA5}">
                      <a16:colId xmlns:a16="http://schemas.microsoft.com/office/drawing/2014/main" val="4138137129"/>
                    </a:ext>
                  </a:extLst>
                </a:gridCol>
                <a:gridCol w="923548">
                  <a:extLst>
                    <a:ext uri="{9D8B030D-6E8A-4147-A177-3AD203B41FA5}">
                      <a16:colId xmlns:a16="http://schemas.microsoft.com/office/drawing/2014/main" val="332592178"/>
                    </a:ext>
                  </a:extLst>
                </a:gridCol>
                <a:gridCol w="1387542">
                  <a:extLst>
                    <a:ext uri="{9D8B030D-6E8A-4147-A177-3AD203B41FA5}">
                      <a16:colId xmlns:a16="http://schemas.microsoft.com/office/drawing/2014/main" val="3235433703"/>
                    </a:ext>
                  </a:extLst>
                </a:gridCol>
              </a:tblGrid>
              <a:tr h="548640">
                <a:tc>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时间</a:t>
                      </a: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/min</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0</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1</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2</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3</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4</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5</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6</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346803"/>
                  </a:ext>
                </a:extLst>
              </a:tr>
              <a:tr h="548640">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______</a:t>
                      </a:r>
                      <a:r>
                        <a:rPr lang="en-US" sz="24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a:t>
                      </a:r>
                      <a:r>
                        <a:rPr lang="en-US" sz="2400" kern="1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____</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90</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92</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94</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96</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98</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98</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98</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宋体" panose="02010600030101010101" pitchFamily="2" charset="-122"/>
                          <a:ea typeface="等线" panose="02010600030101010101" pitchFamily="2" charset="-122"/>
                          <a:cs typeface="Times New Roman" panose="02020603050405020304" pitchFamily="18" charset="0"/>
                        </a:rPr>
                        <a:t>……</a:t>
                      </a:r>
                      <a:endParaRPr lang="zh-CN" sz="100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5261261"/>
                  </a:ext>
                </a:extLst>
              </a:tr>
            </a:tbl>
          </a:graphicData>
        </a:graphic>
      </p:graphicFrame>
      <p:pic>
        <p:nvPicPr>
          <p:cNvPr id="4" name="图片 3"/>
          <p:cNvPicPr>
            <a:picLocks noChangeAspect="1"/>
          </p:cNvPicPr>
          <p:nvPr/>
        </p:nvPicPr>
        <p:blipFill>
          <a:blip r:embed="rId2"/>
          <a:stretch>
            <a:fillRect/>
          </a:stretch>
        </p:blipFill>
        <p:spPr>
          <a:xfrm>
            <a:off x="4367014" y="3690019"/>
            <a:ext cx="3617171" cy="2381086"/>
          </a:xfrm>
          <a:prstGeom prst="rect">
            <a:avLst/>
          </a:prstGeom>
        </p:spPr>
      </p:pic>
      <p:sp>
        <p:nvSpPr>
          <p:cNvPr id="5" name="矩形 4"/>
          <p:cNvSpPr/>
          <p:nvPr/>
        </p:nvSpPr>
        <p:spPr>
          <a:xfrm>
            <a:off x="275382" y="5775774"/>
            <a:ext cx="5109091"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a:t>
            </a:r>
            <a:r>
              <a:rPr lang="en-US" altLang="zh-CN" sz="2400" b="0" kern="100">
                <a:solidFill>
                  <a:srgbClr val="000000"/>
                </a:solidFill>
                <a:cs typeface="Times New Roman" panose="02020603050405020304" pitchFamily="18" charset="0"/>
              </a:rPr>
              <a:t>1</a:t>
            </a:r>
            <a:r>
              <a:rPr lang="zh-CN" altLang="zh-CN" sz="2400" b="0" kern="100">
                <a:solidFill>
                  <a:srgbClr val="000000"/>
                </a:solidFill>
                <a:cs typeface="Times New Roman" panose="02020603050405020304" pitchFamily="18" charset="0"/>
              </a:rPr>
              <a:t>）请将表格中的横线处补充完整</a:t>
            </a:r>
            <a:r>
              <a:rPr lang="en-US" altLang="zh-CN" sz="2400" b="0" kern="100">
                <a:solidFill>
                  <a:srgbClr val="000000"/>
                </a:solidFill>
                <a:latin typeface="宋体" panose="02010600030101010101" pitchFamily="2" charset="-122"/>
                <a:cs typeface="Times New Roman" panose="02020603050405020304" pitchFamily="18" charset="0"/>
              </a:rPr>
              <a:t>.</a:t>
            </a:r>
            <a:endParaRPr lang="zh-CN" altLang="zh-CN" sz="1400" b="0" kern="100">
              <a:cs typeface="Times New Roman" panose="02020603050405020304" pitchFamily="18" charset="0"/>
            </a:endParaRPr>
          </a:p>
        </p:txBody>
      </p:sp>
      <p:sp>
        <p:nvSpPr>
          <p:cNvPr id="6" name="矩形 5"/>
          <p:cNvSpPr/>
          <p:nvPr/>
        </p:nvSpPr>
        <p:spPr>
          <a:xfrm>
            <a:off x="1486694" y="3148855"/>
            <a:ext cx="1221809"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温度</a:t>
            </a:r>
            <a:r>
              <a:rPr lang="en-US" altLang="zh-CN" sz="2400">
                <a:ea typeface="黑体" panose="02010609060101010101" pitchFamily="49" charset="-122"/>
              </a:rPr>
              <a:t>/</a:t>
            </a:r>
            <a:r>
              <a:rPr lang="en-US" altLang="zh-CN" sz="2400">
                <a:latin typeface="+mn-ea"/>
                <a:ea typeface="+mn-ea"/>
              </a:rPr>
              <a:t>℃</a:t>
            </a:r>
            <a:endParaRPr lang="zh-CN" altLang="en-US">
              <a:latin typeface="+mn-ea"/>
              <a:ea typeface="+mn-ea"/>
            </a:endParaRPr>
          </a:p>
        </p:txBody>
      </p:sp>
    </p:spTree>
    <p:extLst>
      <p:ext uri="{BB962C8B-B14F-4D97-AF65-F5344CB8AC3E}">
        <p14:creationId xmlns:p14="http://schemas.microsoft.com/office/powerpoint/2010/main" val="3732369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）加热过程中，酒精燃烧，将化学能转化为</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min</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后水开始沸腾，此时观察到的现象应为图</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水沸腾过程中不断吸热，温度</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358902" y="2708920"/>
            <a:ext cx="4824536" cy="3175862"/>
          </a:xfrm>
          <a:prstGeom prst="rect">
            <a:avLst/>
          </a:prstGeom>
        </p:spPr>
      </p:pic>
      <p:sp>
        <p:nvSpPr>
          <p:cNvPr id="4" name="矩形 3"/>
          <p:cNvSpPr/>
          <p:nvPr/>
        </p:nvSpPr>
        <p:spPr>
          <a:xfrm>
            <a:off x="7175326" y="836712"/>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内能　</a:t>
            </a:r>
            <a:endParaRPr lang="zh-CN" altLang="en-US"/>
          </a:p>
        </p:txBody>
      </p:sp>
      <p:sp>
        <p:nvSpPr>
          <p:cNvPr id="5" name="矩形 4"/>
          <p:cNvSpPr/>
          <p:nvPr/>
        </p:nvSpPr>
        <p:spPr>
          <a:xfrm>
            <a:off x="8831510" y="1392450"/>
            <a:ext cx="494046"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甲</a:t>
            </a:r>
            <a:endParaRPr lang="zh-CN" altLang="en-US"/>
          </a:p>
        </p:txBody>
      </p:sp>
      <p:sp>
        <p:nvSpPr>
          <p:cNvPr id="6" name="矩形 5"/>
          <p:cNvSpPr/>
          <p:nvPr/>
        </p:nvSpPr>
        <p:spPr>
          <a:xfrm>
            <a:off x="3358902" y="1916832"/>
            <a:ext cx="2040943"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保持不变　</a:t>
            </a:r>
            <a:endParaRPr lang="zh-CN" altLang="en-US"/>
          </a:p>
        </p:txBody>
      </p:sp>
    </p:spTree>
    <p:extLst>
      <p:ext uri="{BB962C8B-B14F-4D97-AF65-F5344CB8AC3E}">
        <p14:creationId xmlns:p14="http://schemas.microsoft.com/office/powerpoint/2010/main" val="1564404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贵州中考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）如图所示，是实验小组在</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探究光的折射特点</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的实验中拍下的一张照片</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照片显示的是激光笔发出的光经空气和矩形玻璃砖传播时所呈现的光路</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现根据这张照片，来探究下列问题</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703170" y="2852936"/>
            <a:ext cx="2801215" cy="3150695"/>
          </a:xfrm>
          <a:prstGeom prst="rect">
            <a:avLst/>
          </a:prstGeom>
        </p:spPr>
      </p:pic>
    </p:spTree>
    <p:extLst>
      <p:ext uri="{BB962C8B-B14F-4D97-AF65-F5344CB8AC3E}">
        <p14:creationId xmlns:p14="http://schemas.microsoft.com/office/powerpoint/2010/main" val="2157749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a:spcAft>
                <a:spcPts val="0"/>
              </a:spcAft>
            </a:pP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a:t>
            </a:r>
            <a:r>
              <a:rPr lang="en-US" altLang="zh-CN" i="1"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为入射光，</a:t>
            </a:r>
            <a:r>
              <a:rPr lang="en-US" altLang="zh-CN" i="1"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就是</a:t>
            </a:r>
            <a:r>
              <a:rPr lang="en-US" altLang="zh-CN" kern="1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a:t>
            </a:r>
            <a:r>
              <a:rPr lang="en-US" altLang="zh-CN" i="1" kern="1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BC</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就是</a:t>
            </a:r>
            <a:r>
              <a:rPr lang="en-US" altLang="zh-CN" kern="1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a:t>
            </a:r>
            <a:r>
              <a:rPr lang="en-US" altLang="zh-CN"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dirty="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）如果以</a:t>
            </a:r>
            <a:r>
              <a:rPr lang="en-US" altLang="zh-CN" i="1"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段光路来探究折射特点，还需要作辅助线，请在图中画出辅助线</a:t>
            </a:r>
            <a:r>
              <a:rPr lang="en-US" altLang="zh-CN" kern="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990973" y="836712"/>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反射　</a:t>
            </a:r>
            <a:endParaRPr lang="zh-CN" altLang="en-US"/>
          </a:p>
        </p:txBody>
      </p:sp>
      <p:sp>
        <p:nvSpPr>
          <p:cNvPr id="5" name="矩形 4"/>
          <p:cNvSpPr/>
          <p:nvPr/>
        </p:nvSpPr>
        <p:spPr>
          <a:xfrm>
            <a:off x="8264148" y="836711"/>
            <a:ext cx="142218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折射　</a:t>
            </a:r>
            <a:endParaRPr lang="zh-CN" altLang="en-US"/>
          </a:p>
        </p:txBody>
      </p:sp>
      <p:pic>
        <p:nvPicPr>
          <p:cNvPr id="8" name="图片 7"/>
          <p:cNvPicPr>
            <a:picLocks noChangeAspect="1"/>
          </p:cNvPicPr>
          <p:nvPr/>
        </p:nvPicPr>
        <p:blipFill>
          <a:blip r:embed="rId2"/>
          <a:stretch>
            <a:fillRect/>
          </a:stretch>
        </p:blipFill>
        <p:spPr>
          <a:xfrm>
            <a:off x="4703170" y="2483420"/>
            <a:ext cx="2801215" cy="3150695"/>
          </a:xfrm>
          <a:prstGeom prst="rect">
            <a:avLst/>
          </a:prstGeom>
        </p:spPr>
      </p:pic>
      <p:sp>
        <p:nvSpPr>
          <p:cNvPr id="9" name="矩形 8"/>
          <p:cNvSpPr/>
          <p:nvPr/>
        </p:nvSpPr>
        <p:spPr>
          <a:xfrm>
            <a:off x="2854846" y="2060848"/>
            <a:ext cx="1422184"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如图所示</a:t>
            </a:r>
            <a:endParaRPr lang="zh-CN" altLang="zh-CN" sz="1400" kern="100">
              <a:cs typeface="Times New Roman" panose="02020603050405020304" pitchFamily="18" charset="0"/>
            </a:endParaRPr>
          </a:p>
        </p:txBody>
      </p:sp>
      <p:pic>
        <p:nvPicPr>
          <p:cNvPr id="10" name="图片 9"/>
          <p:cNvPicPr>
            <a:picLocks noChangeAspect="1"/>
          </p:cNvPicPr>
          <p:nvPr/>
        </p:nvPicPr>
        <p:blipFill>
          <a:blip r:embed="rId3"/>
          <a:stretch>
            <a:fillRect/>
          </a:stretch>
        </p:blipFill>
        <p:spPr>
          <a:xfrm>
            <a:off x="4511030" y="2267396"/>
            <a:ext cx="2860960" cy="2952328"/>
          </a:xfrm>
          <a:prstGeom prst="rect">
            <a:avLst/>
          </a:prstGeom>
        </p:spPr>
      </p:pic>
    </p:spTree>
    <p:extLst>
      <p:ext uri="{BB962C8B-B14F-4D97-AF65-F5344CB8AC3E}">
        <p14:creationId xmlns:p14="http://schemas.microsoft.com/office/powerpoint/2010/main" val="3659846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8720"/>
            <a:ext cx="11485848" cy="2241960"/>
          </a:xfrm>
        </p:spPr>
        <p:txBody>
          <a:bodyPr/>
          <a:lstStyle/>
          <a:p>
            <a:pPr>
              <a:spcAft>
                <a:spcPts val="0"/>
              </a:spcAft>
            </a:pPr>
            <a:r>
              <a:rPr lang="zh-CN"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）照片中未标注光的传播方向，请根据照片中的光路判断光是从</a:t>
            </a:r>
            <a:r>
              <a:rPr lang="en-US" altLang="zh-CN" i="1"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端入射，还是</a:t>
            </a:r>
            <a:r>
              <a:rPr lang="en-US" altLang="zh-CN" i="1"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端入射</a:t>
            </a:r>
            <a:r>
              <a:rPr lang="en-US" altLang="zh-CN" kern="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理由是</a:t>
            </a:r>
            <a:r>
              <a:rPr lang="en-US" altLang="zh-CN" kern="1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a:t>
            </a:r>
            <a:r>
              <a:rPr lang="en-US" altLang="zh-CN" kern="1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a:t>
            </a:r>
            <a:endParaRPr lang="zh-CN" altLang="zh-CN" sz="1400" kern="100" dirty="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a:t>
            </a:r>
            <a:endParaRPr lang="zh-CN" altLang="zh-CN" sz="1400" kern="1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5087094" y="3429000"/>
            <a:ext cx="1913268" cy="2151967"/>
          </a:xfrm>
          <a:prstGeom prst="rect">
            <a:avLst/>
          </a:prstGeom>
        </p:spPr>
      </p:pic>
      <p:sp>
        <p:nvSpPr>
          <p:cNvPr id="6" name="矩形 5"/>
          <p:cNvSpPr/>
          <p:nvPr/>
        </p:nvSpPr>
        <p:spPr>
          <a:xfrm>
            <a:off x="1328798" y="1554915"/>
            <a:ext cx="2246128"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从</a:t>
            </a:r>
            <a:r>
              <a:rPr lang="en-US" altLang="zh-CN" sz="2400" i="1">
                <a:ea typeface="等线" panose="02010600030101010101" pitchFamily="2" charset="-122"/>
              </a:rPr>
              <a:t>A</a:t>
            </a:r>
            <a:r>
              <a:rPr lang="zh-CN" altLang="zh-CN" sz="2400">
                <a:ea typeface="黑体" panose="02010609060101010101" pitchFamily="49" charset="-122"/>
                <a:cs typeface="Times New Roman" panose="02020603050405020304" pitchFamily="18" charset="0"/>
              </a:rPr>
              <a:t>端入射　</a:t>
            </a:r>
            <a:endParaRPr lang="zh-CN" altLang="en-US"/>
          </a:p>
        </p:txBody>
      </p:sp>
      <p:sp>
        <p:nvSpPr>
          <p:cNvPr id="7" name="矩形 6"/>
          <p:cNvSpPr/>
          <p:nvPr/>
        </p:nvSpPr>
        <p:spPr>
          <a:xfrm>
            <a:off x="406574" y="1421402"/>
            <a:ext cx="11377264" cy="1754326"/>
          </a:xfrm>
          <a:prstGeom prst="rect">
            <a:avLst/>
          </a:prstGeom>
        </p:spPr>
        <p:txBody>
          <a:bodyPr wrap="square">
            <a:spAutoFit/>
          </a:bodyPr>
          <a:lstStyle/>
          <a:p>
            <a:pPr algn="just" eaLnBrk="1">
              <a:lnSpc>
                <a:spcPct val="150000"/>
              </a:lnSpc>
              <a:spcAft>
                <a:spcPts val="0"/>
              </a:spcAft>
            </a:pPr>
            <a:r>
              <a:rPr lang="en-US" altLang="zh-CN" sz="2400" kern="100" smtClean="0">
                <a:ea typeface="黑体" panose="02010609060101010101" pitchFamily="49" charset="-122"/>
                <a:cs typeface="Times New Roman" panose="02020603050405020304" pitchFamily="18" charset="0"/>
              </a:rPr>
              <a:t>                                                       </a:t>
            </a:r>
            <a:r>
              <a:rPr lang="zh-CN" altLang="zh-CN" sz="2400" kern="100" smtClean="0">
                <a:ea typeface="黑体" panose="02010609060101010101" pitchFamily="49" charset="-122"/>
                <a:cs typeface="Times New Roman" panose="02020603050405020304" pitchFamily="18" charset="0"/>
              </a:rPr>
              <a:t>图</a:t>
            </a:r>
            <a:r>
              <a:rPr lang="zh-CN" altLang="zh-CN" sz="2400" kern="100">
                <a:ea typeface="黑体" panose="02010609060101010101" pitchFamily="49" charset="-122"/>
                <a:cs typeface="Times New Roman" panose="02020603050405020304" pitchFamily="18" charset="0"/>
              </a:rPr>
              <a:t>中</a:t>
            </a:r>
            <a:r>
              <a:rPr lang="en-US" altLang="zh-CN" sz="2400" i="1" kern="100">
                <a:cs typeface="Times New Roman" panose="02020603050405020304" pitchFamily="18" charset="0"/>
              </a:rPr>
              <a:t>AB</a:t>
            </a:r>
            <a:r>
              <a:rPr lang="zh-CN" altLang="zh-CN" sz="2400" kern="100">
                <a:ea typeface="黑体" panose="02010609060101010101" pitchFamily="49" charset="-122"/>
                <a:cs typeface="Times New Roman" panose="02020603050405020304" pitchFamily="18" charset="0"/>
              </a:rPr>
              <a:t>为入射光</a:t>
            </a:r>
            <a:r>
              <a:rPr lang="zh-CN" altLang="zh-CN" sz="2400" kern="100">
                <a:cs typeface="Times New Roman" panose="02020603050405020304" pitchFamily="18" charset="0"/>
              </a:rPr>
              <a:t>，</a:t>
            </a:r>
            <a:r>
              <a:rPr lang="en-US" altLang="zh-CN" sz="2400" i="1" kern="100">
                <a:cs typeface="Times New Roman" panose="02020603050405020304" pitchFamily="18" charset="0"/>
              </a:rPr>
              <a:t>BE</a:t>
            </a:r>
            <a:r>
              <a:rPr lang="zh-CN" altLang="zh-CN" sz="2400" kern="100">
                <a:ea typeface="黑体" panose="02010609060101010101" pitchFamily="49" charset="-122"/>
                <a:cs typeface="Times New Roman" panose="02020603050405020304" pitchFamily="18" charset="0"/>
              </a:rPr>
              <a:t>是反射光</a:t>
            </a:r>
            <a:r>
              <a:rPr lang="zh-CN" altLang="zh-CN" sz="2400" kern="100">
                <a:cs typeface="Times New Roman" panose="02020603050405020304" pitchFamily="18" charset="0"/>
              </a:rPr>
              <a:t>，</a:t>
            </a:r>
            <a:r>
              <a:rPr lang="en-US" altLang="zh-CN" sz="2400" i="1" kern="100">
                <a:cs typeface="Times New Roman" panose="02020603050405020304" pitchFamily="18" charset="0"/>
              </a:rPr>
              <a:t>BC</a:t>
            </a:r>
            <a:r>
              <a:rPr lang="zh-CN" altLang="zh-CN" sz="2400" kern="100">
                <a:ea typeface="黑体" panose="02010609060101010101" pitchFamily="49" charset="-122"/>
                <a:cs typeface="Times New Roman" panose="02020603050405020304" pitchFamily="18" charset="0"/>
              </a:rPr>
              <a:t>就是折射光</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同时</a:t>
            </a:r>
            <a:r>
              <a:rPr lang="en-US" altLang="zh-CN" sz="2400" i="1" kern="100">
                <a:cs typeface="Times New Roman" panose="02020603050405020304" pitchFamily="18" charset="0"/>
              </a:rPr>
              <a:t>BC</a:t>
            </a:r>
            <a:r>
              <a:rPr lang="zh-CN" altLang="zh-CN" sz="2400" kern="100">
                <a:ea typeface="黑体" panose="02010609060101010101" pitchFamily="49" charset="-122"/>
                <a:cs typeface="Times New Roman" panose="02020603050405020304" pitchFamily="18" charset="0"/>
              </a:rPr>
              <a:t>作为下方界面的入射光线</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又发生了折射和反射</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其中</a:t>
            </a:r>
            <a:r>
              <a:rPr lang="en-US" altLang="zh-CN" sz="2400" i="1" kern="100">
                <a:cs typeface="Times New Roman" panose="02020603050405020304" pitchFamily="18" charset="0"/>
              </a:rPr>
              <a:t>CD</a:t>
            </a:r>
            <a:r>
              <a:rPr lang="zh-CN" altLang="zh-CN" sz="2400" kern="100">
                <a:ea typeface="黑体" panose="02010609060101010101" pitchFamily="49" charset="-122"/>
                <a:cs typeface="Times New Roman" panose="02020603050405020304" pitchFamily="18" charset="0"/>
              </a:rPr>
              <a:t>为折射光线</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若</a:t>
            </a:r>
            <a:r>
              <a:rPr lang="en-US" altLang="zh-CN" sz="2400" i="1" kern="100">
                <a:cs typeface="Times New Roman" panose="02020603050405020304" pitchFamily="18" charset="0"/>
              </a:rPr>
              <a:t>DC</a:t>
            </a:r>
            <a:r>
              <a:rPr lang="zh-CN" altLang="zh-CN" sz="2400" kern="100">
                <a:ea typeface="黑体" panose="02010609060101010101" pitchFamily="49" charset="-122"/>
                <a:cs typeface="Times New Roman" panose="02020603050405020304" pitchFamily="18" charset="0"/>
              </a:rPr>
              <a:t>为入射光线</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在分界面处缺少反射光线</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且不会出现</a:t>
            </a:r>
            <a:r>
              <a:rPr lang="en-US" altLang="zh-CN" sz="2400" i="1" kern="100">
                <a:cs typeface="Times New Roman" panose="02020603050405020304" pitchFamily="18" charset="0"/>
              </a:rPr>
              <a:t>BE</a:t>
            </a:r>
            <a:r>
              <a:rPr lang="zh-CN" altLang="zh-CN" sz="2400" kern="100">
                <a:ea typeface="黑体" panose="02010609060101010101" pitchFamily="49" charset="-122"/>
                <a:cs typeface="Times New Roman" panose="02020603050405020304" pitchFamily="18" charset="0"/>
              </a:rPr>
              <a:t>段的光线</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不符合题意</a:t>
            </a:r>
            <a:r>
              <a:rPr lang="en-US"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　</a:t>
            </a:r>
            <a:endParaRPr lang="zh-CN" altLang="zh-CN" sz="1400" kern="100">
              <a:cs typeface="Times New Roman" panose="02020603050405020304" pitchFamily="18" charset="0"/>
            </a:endParaRPr>
          </a:p>
        </p:txBody>
      </p:sp>
    </p:spTree>
    <p:extLst>
      <p:ext uri="{BB962C8B-B14F-4D97-AF65-F5344CB8AC3E}">
        <p14:creationId xmlns:p14="http://schemas.microsoft.com/office/powerpoint/2010/main" val="2192355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长沙中考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）古代常用敲钟的方式来报时、召集人群、发布消息</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下列关于钟声的说法正确的是（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钟声和琴声的音色相同</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钟声可以传递信息</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响度越大</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钟声传播速度越大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钟声一定是</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噪声</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286894" y="1438617"/>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Tree>
    <p:extLst>
      <p:ext uri="{BB962C8B-B14F-4D97-AF65-F5344CB8AC3E}">
        <p14:creationId xmlns:p14="http://schemas.microsoft.com/office/powerpoint/2010/main" val="3245986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lgn="dist">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凉山州中考改编</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）为了完成</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探究电流与导体两端电压的关系</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的实验，小雨和同学们准备了以下器材：电压恒定的电源（</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6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）、定值</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a:t>
            </a:r>
            <a:endPar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a:t>
            </a:r>
            <a:r>
              <a:rPr lang="en-US" altLang="zh-CN" kern="100" smtClean="0">
                <a:solidFill>
                  <a:srgbClr val="000000"/>
                </a:solidFill>
                <a:ea typeface="宋体" panose="02010600030101010101" pitchFamily="2" charset="-122"/>
                <a:cs typeface="Times New Roman" panose="02020603050405020304" pitchFamily="18" charset="0"/>
              </a:rPr>
              <a:t>.6</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0~15 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565588" y="2852936"/>
            <a:ext cx="11281114" cy="3274847"/>
          </a:xfrm>
          <a:prstGeom prst="rect">
            <a:avLst/>
          </a:prstGeom>
        </p:spPr>
      </p:pic>
    </p:spTree>
    <p:extLst>
      <p:ext uri="{BB962C8B-B14F-4D97-AF65-F5344CB8AC3E}">
        <p14:creationId xmlns:p14="http://schemas.microsoft.com/office/powerpoint/2010/main" val="37455657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）如图甲所示是小雨连接的部分电路，请用笔画线代替导线，帮他把电路连接完整</a:t>
            </a:r>
            <a:r>
              <a:rPr lang="en-US" altLang="zh-CN" kern="100"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spc="-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9434" y="1327496"/>
            <a:ext cx="3587842" cy="646331"/>
          </a:xfrm>
          <a:prstGeom prst="rect">
            <a:avLst/>
          </a:prstGeom>
        </p:spPr>
        <p:txBody>
          <a:bodyPr wrap="non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如图所示　　　　　　　</a:t>
            </a:r>
            <a:endParaRPr lang="zh-CN" altLang="zh-CN" sz="1400" kern="100">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286894" y="1973827"/>
            <a:ext cx="4985735" cy="3483508"/>
          </a:xfrm>
          <a:prstGeom prst="rect">
            <a:avLst/>
          </a:prstGeom>
        </p:spPr>
      </p:pic>
      <p:pic>
        <p:nvPicPr>
          <p:cNvPr id="5" name="图片 4"/>
          <p:cNvPicPr>
            <a:picLocks noChangeAspect="1"/>
          </p:cNvPicPr>
          <p:nvPr/>
        </p:nvPicPr>
        <p:blipFill>
          <a:blip r:embed="rId3"/>
          <a:stretch>
            <a:fillRect/>
          </a:stretch>
        </p:blipFill>
        <p:spPr>
          <a:xfrm>
            <a:off x="3284684" y="1922707"/>
            <a:ext cx="4990154" cy="3039115"/>
          </a:xfrm>
          <a:prstGeom prst="rect">
            <a:avLst/>
          </a:prstGeom>
        </p:spPr>
      </p:pic>
    </p:spTree>
    <p:extLst>
      <p:ext uri="{BB962C8B-B14F-4D97-AF65-F5344CB8AC3E}">
        <p14:creationId xmlns:p14="http://schemas.microsoft.com/office/powerpoint/2010/main" val="202675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）本实验主要应用的物理研究方法为</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；连接电路前，应将开关</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，滑动变阻器的滑片应调至最</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）小雨按图甲连接好电路后，闭合开关，发现电压表示数接近电源电压，电流表几乎无示数，电路故障为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填序号</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电流表处存在断路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滑动变阻器短路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定值电阻</a:t>
            </a:r>
            <a:r>
              <a:rPr lang="en-US" altLang="zh-CN" i="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断路</a:t>
            </a:r>
            <a:endParaRPr lang="zh-CN" altLang="en-US"/>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352293" y="3284984"/>
            <a:ext cx="8475668" cy="2460441"/>
          </a:xfrm>
          <a:prstGeom prst="rect">
            <a:avLst/>
          </a:prstGeom>
        </p:spPr>
      </p:pic>
      <p:sp>
        <p:nvSpPr>
          <p:cNvPr id="4" name="矩形 3"/>
          <p:cNvSpPr/>
          <p:nvPr/>
        </p:nvSpPr>
        <p:spPr>
          <a:xfrm>
            <a:off x="6239222" y="836712"/>
            <a:ext cx="2040943"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控制变量法　</a:t>
            </a:r>
            <a:endParaRPr lang="zh-CN" altLang="en-US"/>
          </a:p>
        </p:txBody>
      </p:sp>
      <p:sp>
        <p:nvSpPr>
          <p:cNvPr id="5" name="矩形 4"/>
          <p:cNvSpPr/>
          <p:nvPr/>
        </p:nvSpPr>
        <p:spPr>
          <a:xfrm>
            <a:off x="766614" y="1378272"/>
            <a:ext cx="142218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断开　</a:t>
            </a:r>
            <a:endParaRPr lang="zh-CN" altLang="en-US"/>
          </a:p>
        </p:txBody>
      </p:sp>
      <p:sp>
        <p:nvSpPr>
          <p:cNvPr id="6" name="矩形 5"/>
          <p:cNvSpPr/>
          <p:nvPr/>
        </p:nvSpPr>
        <p:spPr>
          <a:xfrm>
            <a:off x="7031310" y="1340768"/>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右　</a:t>
            </a:r>
            <a:endParaRPr lang="zh-CN" altLang="en-US"/>
          </a:p>
        </p:txBody>
      </p:sp>
      <p:sp>
        <p:nvSpPr>
          <p:cNvPr id="7" name="矩形 6"/>
          <p:cNvSpPr/>
          <p:nvPr/>
        </p:nvSpPr>
        <p:spPr>
          <a:xfrm>
            <a:off x="3790950" y="2500446"/>
            <a:ext cx="1026243"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a:t>
            </a:r>
            <a:r>
              <a:rPr lang="en-US" altLang="zh-CN" sz="2400">
                <a:ea typeface="黑体" panose="02010609060101010101" pitchFamily="49" charset="-122"/>
              </a:rPr>
              <a:t>C</a:t>
            </a:r>
            <a:r>
              <a:rPr lang="zh-CN" altLang="zh-CN" sz="2400">
                <a:ea typeface="黑体" panose="02010609060101010101" pitchFamily="49" charset="-122"/>
                <a:cs typeface="Times New Roman" panose="02020603050405020304" pitchFamily="18" charset="0"/>
              </a:rPr>
              <a:t>　</a:t>
            </a:r>
            <a:endParaRPr lang="zh-CN" altLang="en-US"/>
          </a:p>
        </p:txBody>
      </p:sp>
    </p:spTree>
    <p:extLst>
      <p:ext uri="{BB962C8B-B14F-4D97-AF65-F5344CB8AC3E}">
        <p14:creationId xmlns:p14="http://schemas.microsoft.com/office/powerpoint/2010/main" val="1749074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）小雨根据实验数据绘制的</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图像，如图乙所示，分析图像初步得到结论：电阻一定时，通过导体的电流与导体两端的电压成</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）另一同学在实验过程中误将定值电阻接成了小灯泡，所绘制的</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图像如图丙所示，发现图像并不是一条直线，原因是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__________________________________</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694606" y="2957078"/>
            <a:ext cx="10516860" cy="3052988"/>
          </a:xfrm>
          <a:prstGeom prst="rect">
            <a:avLst/>
          </a:prstGeom>
        </p:spPr>
      </p:pic>
      <p:sp>
        <p:nvSpPr>
          <p:cNvPr id="4" name="矩形 3"/>
          <p:cNvSpPr/>
          <p:nvPr/>
        </p:nvSpPr>
        <p:spPr>
          <a:xfrm>
            <a:off x="7319342" y="1370022"/>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正　</a:t>
            </a:r>
            <a:endParaRPr lang="zh-CN" altLang="en-US"/>
          </a:p>
        </p:txBody>
      </p:sp>
      <p:sp>
        <p:nvSpPr>
          <p:cNvPr id="5" name="矩形 4"/>
          <p:cNvSpPr/>
          <p:nvPr/>
        </p:nvSpPr>
        <p:spPr>
          <a:xfrm>
            <a:off x="6103778" y="2458797"/>
            <a:ext cx="4515980"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灯丝电阻随温度的升高而变大</a:t>
            </a:r>
            <a:endParaRPr lang="zh-CN" altLang="en-US"/>
          </a:p>
        </p:txBody>
      </p:sp>
    </p:spTree>
    <p:extLst>
      <p:ext uri="{BB962C8B-B14F-4D97-AF65-F5344CB8AC3E}">
        <p14:creationId xmlns:p14="http://schemas.microsoft.com/office/powerpoint/2010/main" val="272539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）做完该实验后，小雨又找来阻值分别为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的四个定值电阻，用来做</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探究电流与电阻的关系</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的实验，该实验需要控制定值电阻两端的电压不变，为了保证完成该实验，小雨能选取的定值电阻两端的电压范围是</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a:t>
            </a:r>
            <a:r>
              <a:rPr lang="zh-CN" altLang="en-US"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3</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22598" y="2852936"/>
            <a:ext cx="10666211" cy="3096344"/>
          </a:xfrm>
          <a:prstGeom prst="rect">
            <a:avLst/>
          </a:prstGeom>
        </p:spPr>
      </p:pic>
      <p:sp>
        <p:nvSpPr>
          <p:cNvPr id="4" name="矩形 3"/>
          <p:cNvSpPr/>
          <p:nvPr/>
        </p:nvSpPr>
        <p:spPr>
          <a:xfrm>
            <a:off x="8975526" y="1916832"/>
            <a:ext cx="987983" cy="461665"/>
          </a:xfrm>
          <a:prstGeom prst="rect">
            <a:avLst/>
          </a:prstGeom>
        </p:spPr>
        <p:txBody>
          <a:bodyPr wrap="square">
            <a:spAutoFit/>
          </a:bodyPr>
          <a:lstStyle/>
          <a:p>
            <a:r>
              <a:rPr lang="zh-CN" altLang="zh-CN" sz="2400">
                <a:ea typeface="黑体" panose="02010609060101010101" pitchFamily="49" charset="-122"/>
                <a:cs typeface="Times New Roman" panose="02020603050405020304" pitchFamily="18" charset="0"/>
              </a:rPr>
              <a:t>　</a:t>
            </a:r>
            <a:r>
              <a:rPr lang="en-US" altLang="zh-CN" sz="2400">
                <a:ea typeface="等线" panose="02010600030101010101" pitchFamily="2" charset="-122"/>
              </a:rPr>
              <a:t>2</a:t>
            </a:r>
            <a:r>
              <a:rPr lang="zh-CN" altLang="zh-CN" sz="2400">
                <a:ea typeface="黑体" panose="02010609060101010101" pitchFamily="49" charset="-122"/>
                <a:cs typeface="Times New Roman" panose="02020603050405020304" pitchFamily="18" charset="0"/>
              </a:rPr>
              <a:t>　</a:t>
            </a:r>
            <a:endParaRPr lang="zh-CN" altLang="en-US"/>
          </a:p>
        </p:txBody>
      </p:sp>
    </p:spTree>
    <p:extLst>
      <p:ext uri="{BB962C8B-B14F-4D97-AF65-F5344CB8AC3E}">
        <p14:creationId xmlns:p14="http://schemas.microsoft.com/office/powerpoint/2010/main" val="3514242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宜宾中考节选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）物理兴趣小组的同学想估测满车厢小石子（</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如图甲所示</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上表面可视为一平面</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）的总质量，进行了如下的实验</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回答下列问题：</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）测得该车厢的长、宽、高分别为</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kern="100" smtClean="0">
                <a:solidFill>
                  <a:srgbClr val="000000"/>
                </a:solidFill>
                <a:ea typeface="宋体" panose="02010600030101010101" pitchFamily="2" charset="-122"/>
                <a:cs typeface="Times New Roman" panose="02020603050405020304" pitchFamily="18" charset="0"/>
              </a:rPr>
              <a:t>.5</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，则车厢内小石子的总体积约为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m</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198662" y="2852936"/>
            <a:ext cx="9732493" cy="3600400"/>
          </a:xfrm>
          <a:prstGeom prst="rect">
            <a:avLst/>
          </a:prstGeom>
        </p:spPr>
      </p:pic>
      <p:sp>
        <p:nvSpPr>
          <p:cNvPr id="4" name="矩形 3"/>
          <p:cNvSpPr/>
          <p:nvPr/>
        </p:nvSpPr>
        <p:spPr>
          <a:xfrm>
            <a:off x="1126654" y="2518035"/>
            <a:ext cx="647934" cy="461665"/>
          </a:xfrm>
          <a:prstGeom prst="rect">
            <a:avLst/>
          </a:prstGeom>
        </p:spPr>
        <p:txBody>
          <a:bodyPr wrap="none">
            <a:spAutoFit/>
          </a:bodyPr>
          <a:lstStyle/>
          <a:p>
            <a:r>
              <a:rPr lang="en-US" altLang="zh-CN" sz="2400">
                <a:ea typeface="等线" panose="02010600030101010101" pitchFamily="2" charset="-122"/>
              </a:rPr>
              <a:t>4</a:t>
            </a:r>
            <a:r>
              <a:rPr lang="zh-CN" altLang="zh-CN" sz="2400">
                <a:ea typeface="黑体" panose="02010609060101010101" pitchFamily="49" charset="-122"/>
                <a:cs typeface="Times New Roman" panose="02020603050405020304" pitchFamily="18" charset="0"/>
              </a:rPr>
              <a:t>　</a:t>
            </a:r>
            <a:endParaRPr lang="zh-CN" altLang="en-US"/>
          </a:p>
        </p:txBody>
      </p:sp>
    </p:spTree>
    <p:extLst>
      <p:ext uri="{BB962C8B-B14F-4D97-AF65-F5344CB8AC3E}">
        <p14:creationId xmlns:p14="http://schemas.microsoft.com/office/powerpoint/2010/main" val="1891479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）从车厢中取一些小石子用保鲜膜包裹、扎紧（</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保鲜膜质量忽略不计且可防水</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），放在已调节好的天平上进行测量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先在右盘中放上一定量的砝码，天平横梁左低右高，再添加</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砝码，天平横梁左高右低，取下</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砝码，调节游码的位置，平衡后如图乙所示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测得这些小石子质量为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g</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EFEFE"/>
              </a:clrFrom>
              <a:clrTo>
                <a:srgbClr val="FEFEFE">
                  <a:alpha val="0"/>
                </a:srgbClr>
              </a:clrTo>
            </a:clrChange>
          </a:blip>
          <a:stretch>
            <a:fillRect/>
          </a:stretch>
        </p:blipFill>
        <p:spPr>
          <a:xfrm>
            <a:off x="694606" y="2636912"/>
            <a:ext cx="9659256" cy="3573307"/>
          </a:xfrm>
          <a:prstGeom prst="rect">
            <a:avLst/>
          </a:prstGeom>
        </p:spPr>
      </p:pic>
      <p:sp>
        <p:nvSpPr>
          <p:cNvPr id="4" name="矩形 3"/>
          <p:cNvSpPr/>
          <p:nvPr/>
        </p:nvSpPr>
        <p:spPr>
          <a:xfrm>
            <a:off x="4583038" y="2489157"/>
            <a:ext cx="801823" cy="461665"/>
          </a:xfrm>
          <a:prstGeom prst="rect">
            <a:avLst/>
          </a:prstGeom>
        </p:spPr>
        <p:txBody>
          <a:bodyPr wrap="none">
            <a:spAutoFit/>
          </a:bodyPr>
          <a:lstStyle/>
          <a:p>
            <a:r>
              <a:rPr lang="en-US" altLang="zh-CN" sz="2400">
                <a:ea typeface="等线" panose="02010600030101010101" pitchFamily="2" charset="-122"/>
              </a:rPr>
              <a:t>63</a:t>
            </a:r>
            <a:r>
              <a:rPr lang="zh-CN" altLang="zh-CN" sz="2400">
                <a:ea typeface="黑体" panose="02010609060101010101" pitchFamily="49" charset="-122"/>
                <a:cs typeface="Times New Roman" panose="02020603050405020304" pitchFamily="18" charset="0"/>
              </a:rPr>
              <a:t>　</a:t>
            </a:r>
            <a:endParaRPr lang="zh-CN" altLang="en-US"/>
          </a:p>
        </p:txBody>
      </p:sp>
    </p:spTree>
    <p:extLst>
      <p:ext uri="{BB962C8B-B14F-4D97-AF65-F5344CB8AC3E}">
        <p14:creationId xmlns:p14="http://schemas.microsoft.com/office/powerpoint/2010/main" val="3214282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921505"/>
          </a:xfrm>
        </p:spPr>
        <p:txBody>
          <a:bodyPr/>
          <a:lstStyle/>
          <a:p>
            <a:pPr>
              <a:lnSpc>
                <a:spcPct val="130000"/>
              </a:lnSpc>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）如图丙所示，将这些小石子缓慢放入装满水的溢水杯中，用量筒测得溢出水的体积为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mL</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）计算出这些小石子的密度为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kg</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m</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）由此估算该车厢小石子的总质量为</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kg</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）若只取其中一个较大的石子进行密度测量，由此估算出该车厢小石子的总质量，结果会</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偏大</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偏小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414686" y="3212976"/>
            <a:ext cx="9169571" cy="3392155"/>
          </a:xfrm>
          <a:prstGeom prst="rect">
            <a:avLst/>
          </a:prstGeom>
        </p:spPr>
      </p:pic>
      <p:sp>
        <p:nvSpPr>
          <p:cNvPr id="4" name="矩形 3"/>
          <p:cNvSpPr/>
          <p:nvPr/>
        </p:nvSpPr>
        <p:spPr>
          <a:xfrm>
            <a:off x="1774726" y="1282375"/>
            <a:ext cx="801823" cy="461665"/>
          </a:xfrm>
          <a:prstGeom prst="rect">
            <a:avLst/>
          </a:prstGeom>
        </p:spPr>
        <p:txBody>
          <a:bodyPr wrap="none">
            <a:spAutoFit/>
          </a:bodyPr>
          <a:lstStyle/>
          <a:p>
            <a:r>
              <a:rPr lang="en-US" altLang="zh-CN" sz="2400">
                <a:ea typeface="等线" panose="02010600030101010101" pitchFamily="2" charset="-122"/>
              </a:rPr>
              <a:t>30</a:t>
            </a:r>
            <a:r>
              <a:rPr lang="zh-CN" altLang="zh-CN" sz="2400">
                <a:ea typeface="黑体" panose="02010609060101010101" pitchFamily="49" charset="-122"/>
                <a:cs typeface="Times New Roman" panose="02020603050405020304" pitchFamily="18" charset="0"/>
              </a:rPr>
              <a:t>　</a:t>
            </a:r>
            <a:endParaRPr lang="zh-CN" altLang="en-US"/>
          </a:p>
        </p:txBody>
      </p:sp>
      <p:sp>
        <p:nvSpPr>
          <p:cNvPr id="5" name="矩形 4"/>
          <p:cNvSpPr/>
          <p:nvPr/>
        </p:nvSpPr>
        <p:spPr>
          <a:xfrm>
            <a:off x="4958124" y="1745207"/>
            <a:ext cx="159851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a:t>
            </a:r>
            <a:r>
              <a:rPr lang="en-US" altLang="zh-CN" sz="2400">
                <a:ea typeface="等线" panose="02010600030101010101" pitchFamily="2" charset="-122"/>
              </a:rPr>
              <a:t>2.1</a:t>
            </a:r>
            <a:r>
              <a:rPr lang="en-US" altLang="zh-CN" sz="2400">
                <a:latin typeface="+mn-ea"/>
                <a:ea typeface="+mn-ea"/>
              </a:rPr>
              <a:t>×</a:t>
            </a:r>
            <a:r>
              <a:rPr lang="en-US" altLang="zh-CN" sz="2400">
                <a:ea typeface="等线" panose="02010600030101010101" pitchFamily="2" charset="-122"/>
              </a:rPr>
              <a:t>10</a:t>
            </a:r>
            <a:r>
              <a:rPr lang="en-US" altLang="zh-CN" sz="2400" baseline="30000">
                <a:ea typeface="等线" panose="02010600030101010101" pitchFamily="2" charset="-122"/>
              </a:rPr>
              <a:t>3</a:t>
            </a:r>
            <a:endParaRPr lang="zh-CN" altLang="en-US"/>
          </a:p>
        </p:txBody>
      </p:sp>
      <p:sp>
        <p:nvSpPr>
          <p:cNvPr id="6" name="矩形 5"/>
          <p:cNvSpPr/>
          <p:nvPr/>
        </p:nvSpPr>
        <p:spPr>
          <a:xfrm>
            <a:off x="6068545" y="2206872"/>
            <a:ext cx="1598515" cy="461665"/>
          </a:xfrm>
          <a:prstGeom prst="rect">
            <a:avLst/>
          </a:prstGeom>
        </p:spPr>
        <p:txBody>
          <a:bodyPr wrap="none">
            <a:spAutoFit/>
          </a:bodyPr>
          <a:lstStyle/>
          <a:p>
            <a:r>
              <a:rPr lang="en-US" altLang="zh-CN" sz="2400" smtClean="0">
                <a:ea typeface="等线" panose="02010600030101010101" pitchFamily="2" charset="-122"/>
              </a:rPr>
              <a:t>8.4</a:t>
            </a:r>
            <a:r>
              <a:rPr lang="en-US" altLang="zh-CN" sz="2400">
                <a:latin typeface="宋体"/>
                <a:ea typeface="宋体"/>
              </a:rPr>
              <a:t>×</a:t>
            </a:r>
            <a:r>
              <a:rPr lang="en-US" altLang="zh-CN" sz="2400" smtClean="0">
                <a:ea typeface="等线" panose="02010600030101010101" pitchFamily="2" charset="-122"/>
              </a:rPr>
              <a:t>10</a:t>
            </a:r>
            <a:r>
              <a:rPr lang="en-US" altLang="zh-CN" sz="2400" baseline="30000" smtClean="0">
                <a:ea typeface="等线" panose="02010600030101010101" pitchFamily="2" charset="-122"/>
              </a:rPr>
              <a:t>3</a:t>
            </a:r>
            <a:r>
              <a:rPr lang="zh-CN" altLang="zh-CN" sz="2400">
                <a:ea typeface="黑体" panose="02010609060101010101" pitchFamily="49" charset="-122"/>
                <a:cs typeface="Times New Roman" panose="02020603050405020304" pitchFamily="18" charset="0"/>
              </a:rPr>
              <a:t>　</a:t>
            </a:r>
            <a:endParaRPr lang="zh-CN" altLang="en-US"/>
          </a:p>
        </p:txBody>
      </p:sp>
      <p:sp>
        <p:nvSpPr>
          <p:cNvPr id="7" name="矩形 6"/>
          <p:cNvSpPr/>
          <p:nvPr/>
        </p:nvSpPr>
        <p:spPr>
          <a:xfrm>
            <a:off x="1774726" y="3140968"/>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偏大　</a:t>
            </a:r>
            <a:endParaRPr lang="zh-CN" altLang="en-US"/>
          </a:p>
        </p:txBody>
      </p:sp>
    </p:spTree>
    <p:extLst>
      <p:ext uri="{BB962C8B-B14F-4D97-AF65-F5344CB8AC3E}">
        <p14:creationId xmlns:p14="http://schemas.microsoft.com/office/powerpoint/2010/main" val="3196547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威海中考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所示，我国部分古代建筑屋顶采用弧线型设计，</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如鸟斯革，如翚斯飞</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屋顶为什么这样设计？某兴趣小组通过实验进行探究</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根据经验，雨水流过屋顶的时间越短，防雨效果越好，为此他们首先进行了实验一</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实验一：探究雨滴经过屋顶的时间与哪些因素有关</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）猜想：影响雨滴流过屋顶（</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高度、宽度均相同</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）时间的因素可能为雨滴在屋顶运动的初始位置、屋顶材料、屋顶形状</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雨滴与屋顶碰撞之后的速度近似为零</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他们认为可不用研究雨滴初始速度这一因素</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671270" y="4221088"/>
            <a:ext cx="3030455" cy="2238627"/>
          </a:xfrm>
          <a:prstGeom prst="rect">
            <a:avLst/>
          </a:prstGeom>
        </p:spPr>
      </p:pic>
    </p:spTree>
    <p:extLst>
      <p:ext uri="{BB962C8B-B14F-4D97-AF65-F5344CB8AC3E}">
        <p14:creationId xmlns:p14="http://schemas.microsoft.com/office/powerpoint/2010/main" val="283140359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设计实验方案：</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请写出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个测量时间的工具：</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个实验：用钢珠代替雨滴，将相同钢珠从屋顶不同位置静止释放，记录钢珠经过屋顶的时间</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若研究该时间与屋顶材料的关系，应选择实验</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进行研究</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054646" y="3554571"/>
            <a:ext cx="9325981" cy="2815391"/>
          </a:xfrm>
          <a:prstGeom prst="rect">
            <a:avLst/>
          </a:prstGeom>
        </p:spPr>
      </p:pic>
      <p:sp>
        <p:nvSpPr>
          <p:cNvPr id="4" name="矩形 3"/>
          <p:cNvSpPr/>
          <p:nvPr/>
        </p:nvSpPr>
        <p:spPr>
          <a:xfrm>
            <a:off x="4655046" y="1383159"/>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秒表　</a:t>
            </a:r>
            <a:endParaRPr lang="zh-CN" altLang="en-US"/>
          </a:p>
        </p:txBody>
      </p:sp>
      <p:sp>
        <p:nvSpPr>
          <p:cNvPr id="5" name="矩形 4"/>
          <p:cNvSpPr/>
          <p:nvPr/>
        </p:nvSpPr>
        <p:spPr>
          <a:xfrm>
            <a:off x="9407574" y="2492896"/>
            <a:ext cx="111280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甲、丁</a:t>
            </a:r>
            <a:endParaRPr lang="zh-CN" altLang="en-US"/>
          </a:p>
        </p:txBody>
      </p:sp>
    </p:spTree>
    <p:extLst>
      <p:ext uri="{BB962C8B-B14F-4D97-AF65-F5344CB8AC3E}">
        <p14:creationId xmlns:p14="http://schemas.microsoft.com/office/powerpoint/2010/main" val="2370699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）如图所示，科研人员正在展示我国海洋探测所用的</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海燕</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清海机</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根据图片信息判断，</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海燕</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的长度最接近（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a:t>
            </a:r>
            <a:r>
              <a:rPr lang="en-US" altLang="zh-CN" kern="100" smtClean="0">
                <a:solidFill>
                  <a:srgbClr val="000000"/>
                </a:solidFill>
                <a:ea typeface="宋体" panose="02010600030101010101" pitchFamily="2" charset="-122"/>
                <a:cs typeface="Times New Roman" panose="02020603050405020304" pitchFamily="18" charset="0"/>
              </a:rPr>
              <a:t>.</a:t>
            </a:r>
            <a:r>
              <a:rPr lang="en-US" altLang="zh-CN" kern="100" smtClean="0">
                <a:solidFill>
                  <a:srgbClr val="000000"/>
                </a:solidFill>
                <a:ea typeface="楷体" panose="02010609060101010101" pitchFamily="49" charset="-122"/>
                <a:cs typeface="Times New Roman" panose="02020603050405020304" pitchFamily="18" charset="0"/>
              </a:rPr>
              <a:t>2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m</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 m</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 m</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 m</a:t>
            </a:r>
            <a:endParaRPr lang="zh-CN" altLang="en-US"/>
          </a:p>
        </p:txBody>
      </p:sp>
      <p:pic>
        <p:nvPicPr>
          <p:cNvPr id="3" name="图片 2"/>
          <p:cNvPicPr>
            <a:picLocks noChangeAspect="1"/>
          </p:cNvPicPr>
          <p:nvPr/>
        </p:nvPicPr>
        <p:blipFill>
          <a:blip r:embed="rId2"/>
          <a:stretch>
            <a:fillRect/>
          </a:stretch>
        </p:blipFill>
        <p:spPr>
          <a:xfrm>
            <a:off x="4175162" y="2132856"/>
            <a:ext cx="3857232" cy="2769477"/>
          </a:xfrm>
          <a:prstGeom prst="rect">
            <a:avLst/>
          </a:prstGeom>
        </p:spPr>
      </p:pic>
      <p:sp>
        <p:nvSpPr>
          <p:cNvPr id="4" name="矩形 3"/>
          <p:cNvSpPr/>
          <p:nvPr/>
        </p:nvSpPr>
        <p:spPr>
          <a:xfrm>
            <a:off x="7247334" y="1412776"/>
            <a:ext cx="389850" cy="461665"/>
          </a:xfrm>
          <a:prstGeom prst="rect">
            <a:avLst/>
          </a:prstGeom>
        </p:spPr>
        <p:txBody>
          <a:bodyPr wrap="none">
            <a:spAutoFit/>
          </a:bodyPr>
          <a:lstStyle/>
          <a:p>
            <a:r>
              <a:rPr lang="en-US" altLang="zh-CN" sz="2400">
                <a:ea typeface="等线" panose="02010600030101010101" pitchFamily="2" charset="-122"/>
              </a:rPr>
              <a:t>B</a:t>
            </a:r>
            <a:endParaRPr lang="zh-CN" altLang="en-US"/>
          </a:p>
        </p:txBody>
      </p:sp>
    </p:spTree>
    <p:extLst>
      <p:ext uri="{BB962C8B-B14F-4D97-AF65-F5344CB8AC3E}">
        <p14:creationId xmlns:p14="http://schemas.microsoft.com/office/powerpoint/2010/main" val="3140380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测量与分析：</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用传感器获得图</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甲、乙中钢珠从屋顶顶端滑到底端完整的路程</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和时间</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的实验数据，画出</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关系如图</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所示，其中图像</a:t>
            </a:r>
            <a:r>
              <a:rPr lang="en-US" altLang="zh-CN" kern="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）表示钢珠运动的平均速度较大；钢珠滑过屋顶</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）的时间较短</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22598" y="3212976"/>
            <a:ext cx="10258579" cy="3096930"/>
          </a:xfrm>
          <a:prstGeom prst="rect">
            <a:avLst/>
          </a:prstGeom>
        </p:spPr>
      </p:pic>
      <p:sp>
        <p:nvSpPr>
          <p:cNvPr id="4" name="矩形 3"/>
          <p:cNvSpPr/>
          <p:nvPr/>
        </p:nvSpPr>
        <p:spPr>
          <a:xfrm>
            <a:off x="5751887" y="1912858"/>
            <a:ext cx="630301" cy="461665"/>
          </a:xfrm>
          <a:prstGeom prst="rect">
            <a:avLst/>
          </a:prstGeom>
        </p:spPr>
        <p:txBody>
          <a:bodyPr wrap="none">
            <a:spAutoFit/>
          </a:bodyPr>
          <a:lstStyle/>
          <a:p>
            <a:r>
              <a:rPr lang="en-US" altLang="zh-CN" sz="2400" i="1">
                <a:ea typeface="等线" panose="02010600030101010101" pitchFamily="2" charset="-122"/>
              </a:rPr>
              <a:t>c</a:t>
            </a:r>
            <a:r>
              <a:rPr lang="zh-CN" altLang="zh-CN" sz="2400">
                <a:ea typeface="黑体" panose="02010609060101010101" pitchFamily="49" charset="-122"/>
                <a:cs typeface="Times New Roman" panose="02020603050405020304" pitchFamily="18" charset="0"/>
              </a:rPr>
              <a:t>　</a:t>
            </a:r>
            <a:endParaRPr lang="zh-CN" altLang="en-US"/>
          </a:p>
        </p:txBody>
      </p:sp>
      <p:sp>
        <p:nvSpPr>
          <p:cNvPr id="5" name="矩形 4"/>
          <p:cNvSpPr/>
          <p:nvPr/>
        </p:nvSpPr>
        <p:spPr>
          <a:xfrm>
            <a:off x="4583038" y="2463279"/>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乙</a:t>
            </a:r>
            <a:endParaRPr lang="zh-CN" altLang="en-US"/>
          </a:p>
        </p:txBody>
      </p:sp>
    </p:spTree>
    <p:extLst>
      <p:ext uri="{BB962C8B-B14F-4D97-AF65-F5344CB8AC3E}">
        <p14:creationId xmlns:p14="http://schemas.microsoft.com/office/powerpoint/2010/main" val="826326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实验二：探究下雨时不同屋顶对墙体的保护能力</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所示，甲、乙、丙是下方墙体相同、屋顶的材料相同但形状不同的三个建筑</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将代替雨滴的相同钢珠分别在甲、乙屋顶顶端静止滑下落到水平地面，测量落地点到墙的距离</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，数据如表所示</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3284984"/>
            <a:ext cx="7154007" cy="2692750"/>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312541115"/>
              </p:ext>
            </p:extLst>
          </p:nvPr>
        </p:nvGraphicFramePr>
        <p:xfrm>
          <a:off x="7514861" y="2924944"/>
          <a:ext cx="4331841" cy="2743200"/>
        </p:xfrm>
        <a:graphic>
          <a:graphicData uri="http://schemas.openxmlformats.org/drawingml/2006/table">
            <a:tbl>
              <a:tblPr firstRow="1" firstCol="1" bandRow="1"/>
              <a:tblGrid>
                <a:gridCol w="1626869">
                  <a:extLst>
                    <a:ext uri="{9D8B030D-6E8A-4147-A177-3AD203B41FA5}">
                      <a16:colId xmlns:a16="http://schemas.microsoft.com/office/drawing/2014/main" val="39247776"/>
                    </a:ext>
                  </a:extLst>
                </a:gridCol>
                <a:gridCol w="1467303">
                  <a:extLst>
                    <a:ext uri="{9D8B030D-6E8A-4147-A177-3AD203B41FA5}">
                      <a16:colId xmlns:a16="http://schemas.microsoft.com/office/drawing/2014/main" val="842421613"/>
                    </a:ext>
                  </a:extLst>
                </a:gridCol>
                <a:gridCol w="1237669">
                  <a:extLst>
                    <a:ext uri="{9D8B030D-6E8A-4147-A177-3AD203B41FA5}">
                      <a16:colId xmlns:a16="http://schemas.microsoft.com/office/drawing/2014/main" val="732140722"/>
                    </a:ext>
                  </a:extLst>
                </a:gridCol>
              </a:tblGrid>
              <a:tr h="0">
                <a:tc rowSpan="2">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实验次数</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50000"/>
                        </a:lnSpc>
                        <a:spcAft>
                          <a:spcPts val="0"/>
                        </a:spcAft>
                      </a:pPr>
                      <a:r>
                        <a:rPr lang="zh-CN"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距离</a:t>
                      </a: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/cm</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3336042487"/>
                  </a:ext>
                </a:extLst>
              </a:tr>
              <a:tr h="0">
                <a:tc vMerge="1">
                  <a:txBody>
                    <a:bodyPr/>
                    <a:lstStyle/>
                    <a:p>
                      <a:endParaRPr lang="zh-CN" altLang="en-US"/>
                    </a:p>
                  </a:txBody>
                  <a:tcPr/>
                </a:tc>
                <a:tc>
                  <a:txBody>
                    <a:bodyPr/>
                    <a:lstStyle/>
                    <a:p>
                      <a:pPr algn="ctr">
                        <a:lnSpc>
                          <a:spcPct val="150000"/>
                        </a:lnSpc>
                        <a:spcAft>
                          <a:spcPts val="0"/>
                        </a:spcAft>
                      </a:pPr>
                      <a:r>
                        <a:rPr lang="en-US" sz="2400" i="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s</a:t>
                      </a:r>
                      <a:r>
                        <a:rPr lang="en-US" sz="2400" kern="100"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1</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i="1"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s</a:t>
                      </a:r>
                      <a:r>
                        <a:rPr lang="en-US" sz="2400" kern="100"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2</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064405"/>
                  </a:ext>
                </a:extLst>
              </a:tr>
              <a:tr h="0">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1</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45</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58</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29574353"/>
                  </a:ext>
                </a:extLst>
              </a:tr>
              <a:tr h="0">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2</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43</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59</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44886185"/>
                  </a:ext>
                </a:extLst>
              </a:tr>
              <a:tr h="0">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3</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44</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58</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04194966"/>
                  </a:ext>
                </a:extLst>
              </a:tr>
            </a:tbl>
          </a:graphicData>
        </a:graphic>
      </p:graphicFrame>
    </p:spTree>
    <p:extLst>
      <p:ext uri="{BB962C8B-B14F-4D97-AF65-F5344CB8AC3E}">
        <p14:creationId xmlns:p14="http://schemas.microsoft.com/office/powerpoint/2010/main" val="10450723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3416320"/>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根据表格中的数据推测：为防止雨水落地时飞溅打湿墙体，下雨时</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）对墙体保护更好</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若不计一切阻力，图甲中钢珠落地时的动能</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mn-ea"/>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）图乙中钢珠落地时的动能</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实验三：探究不同屋顶对建筑采光的影响</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甲、乙、丙三个建筑右侧墙体均安装大型窗户，某时刻阳光方向如图所示，阳光能够照射到房间内距离最远的是</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60227" y="4037008"/>
            <a:ext cx="6887102" cy="2592288"/>
          </a:xfrm>
          <a:prstGeom prst="rect">
            <a:avLst/>
          </a:prstGeom>
        </p:spPr>
      </p:pic>
      <p:sp>
        <p:nvSpPr>
          <p:cNvPr id="4" name="矩形 3"/>
          <p:cNvSpPr/>
          <p:nvPr/>
        </p:nvSpPr>
        <p:spPr>
          <a:xfrm>
            <a:off x="10055646" y="714835"/>
            <a:ext cx="494046"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乙</a:t>
            </a:r>
            <a:endParaRPr lang="zh-CN" altLang="en-US"/>
          </a:p>
        </p:txBody>
      </p:sp>
      <p:sp>
        <p:nvSpPr>
          <p:cNvPr id="6" name="矩形 5"/>
          <p:cNvSpPr/>
          <p:nvPr/>
        </p:nvSpPr>
        <p:spPr>
          <a:xfrm>
            <a:off x="910630" y="1890954"/>
            <a:ext cx="492443" cy="461665"/>
          </a:xfrm>
          <a:prstGeom prst="rect">
            <a:avLst/>
          </a:prstGeom>
        </p:spPr>
        <p:txBody>
          <a:bodyPr wrap="none">
            <a:spAutoFit/>
          </a:bodyPr>
          <a:lstStyle/>
          <a:p>
            <a:r>
              <a:rPr lang="zh-CN" altLang="zh-CN" sz="2400" b="0" kern="100">
                <a:cs typeface="Times New Roman" panose="02020603050405020304" pitchFamily="18" charset="0"/>
              </a:rPr>
              <a:t>＝</a:t>
            </a:r>
            <a:endParaRPr lang="zh-CN" altLang="en-US"/>
          </a:p>
        </p:txBody>
      </p:sp>
      <p:sp>
        <p:nvSpPr>
          <p:cNvPr id="7" name="矩形 6"/>
          <p:cNvSpPr/>
          <p:nvPr/>
        </p:nvSpPr>
        <p:spPr>
          <a:xfrm>
            <a:off x="5591150" y="3429000"/>
            <a:ext cx="803425"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丙</a:t>
            </a:r>
            <a:endParaRPr lang="zh-CN" altLang="en-US"/>
          </a:p>
        </p:txBody>
      </p:sp>
    </p:spTree>
    <p:extLst>
      <p:ext uri="{BB962C8B-B14F-4D97-AF65-F5344CB8AC3E}">
        <p14:creationId xmlns:p14="http://schemas.microsoft.com/office/powerpoint/2010/main" val="159946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zh-CN" altLang="zh-CN" b="1"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计算题</a:t>
            </a:r>
            <a:r>
              <a:rPr lang="zh-CN"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3</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小题</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23</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广州中考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所示的电热加湿器，其内部结构及电路简图如图</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所示，通电后，发热电阻</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使加热仓中的水沸腾变成水蒸气喷出，增加环境湿度</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已知水的比热容为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kern="100">
                <a:solidFill>
                  <a:srgbClr val="000000"/>
                </a:solidFill>
                <a:ea typeface="宋体" panose="02010600030101010101" pitchFamily="2" charset="-122"/>
                <a:cs typeface="Times New Roman" panose="02020603050405020304" pitchFamily="18" charset="0"/>
              </a:rPr>
              <a:t>.2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）、密度为</a:t>
            </a:r>
            <a:r>
              <a:rPr lang="en-US" altLang="zh-CN" kern="100">
                <a:solidFill>
                  <a:srgbClr val="000000"/>
                </a:solidFill>
                <a:ea typeface="宋体" panose="02010600030101010101" pitchFamily="2" charset="-122"/>
                <a:cs typeface="Times New Roman" panose="02020603050405020304" pitchFamily="18" charset="0"/>
              </a:rPr>
              <a:t>1.0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kg/m</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、沸点为</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）加热仓中的水变成水蒸气属于</a:t>
            </a:r>
            <a:r>
              <a:rPr lang="en-US" altLang="zh-CN" kern="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____________</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液化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汽化</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）现象</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阻值为</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550 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，求电热加湿器的功率</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矩形 2"/>
              <p:cNvSpPr/>
              <p:nvPr/>
            </p:nvSpPr>
            <p:spPr>
              <a:xfrm>
                <a:off x="406574" y="5165937"/>
                <a:ext cx="11449272" cy="1575431"/>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已知电热加湿器的电阻和电压</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由</a:t>
                </a:r>
                <a:r>
                  <a:rPr lang="en-US" altLang="zh-CN" sz="2400" i="1" kern="100">
                    <a:cs typeface="Times New Roman" panose="02020603050405020304" pitchFamily="18" charset="0"/>
                  </a:rPr>
                  <a:t>P</a:t>
                </a:r>
                <a:r>
                  <a:rPr lang="zh-CN" altLang="zh-CN" sz="2400" kern="10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𝑼</m:t>
                            </m:r>
                          </m:e>
                          <m:sup>
                            <m:r>
                              <a:rPr lang="en-US" altLang="zh-CN" sz="2400" i="1" kern="100">
                                <a:latin typeface="Cambria Math" panose="02040503050406030204" pitchFamily="18" charset="0"/>
                                <a:cs typeface="Times New Roman" panose="02020603050405020304" pitchFamily="18" charset="0"/>
                              </a:rPr>
                              <m:t>2</m:t>
                            </m:r>
                          </m:sup>
                        </m:sSup>
                      </m:num>
                      <m:den>
                        <m:r>
                          <a:rPr lang="en-US" altLang="zh-CN" sz="2400" i="1" kern="100">
                            <a:latin typeface="Cambria Math" panose="02040503050406030204" pitchFamily="18" charset="0"/>
                            <a:cs typeface="Times New Roman" panose="02020603050405020304" pitchFamily="18" charset="0"/>
                          </a:rPr>
                          <m:t>𝑹</m:t>
                        </m:r>
                      </m:den>
                    </m:f>
                  </m:oMath>
                </a14:m>
                <a:r>
                  <a:rPr lang="zh-CN" altLang="zh-CN" sz="2400" kern="100">
                    <a:ea typeface="黑体" panose="02010609060101010101" pitchFamily="49" charset="-122"/>
                    <a:cs typeface="Times New Roman" panose="02020603050405020304" pitchFamily="18" charset="0"/>
                  </a:rPr>
                  <a:t>可知</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电热加湿器的功率</a:t>
                </a:r>
                <a:r>
                  <a:rPr lang="en-US" altLang="zh-CN" sz="2400" i="1" kern="100">
                    <a:cs typeface="Times New Roman" panose="02020603050405020304" pitchFamily="18" charset="0"/>
                  </a:rPr>
                  <a:t>P</a:t>
                </a:r>
                <a:r>
                  <a:rPr lang="zh-CN" altLang="zh-CN" sz="2400" kern="10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𝑼</m:t>
                            </m:r>
                          </m:e>
                          <m:sup>
                            <m:r>
                              <a:rPr lang="en-US" altLang="zh-CN" sz="2400" i="1" kern="100">
                                <a:latin typeface="Cambria Math" panose="02040503050406030204" pitchFamily="18" charset="0"/>
                                <a:cs typeface="Times New Roman" panose="02020603050405020304" pitchFamily="18" charset="0"/>
                              </a:rPr>
                              <m:t>2</m:t>
                            </m:r>
                          </m:sup>
                        </m:sSup>
                      </m:num>
                      <m:den>
                        <m:r>
                          <a:rPr lang="en-US" altLang="zh-CN" sz="2400" i="1" kern="100">
                            <a:latin typeface="Cambria Math" panose="02040503050406030204" pitchFamily="18" charset="0"/>
                            <a:cs typeface="Times New Roman" panose="02020603050405020304" pitchFamily="18" charset="0"/>
                          </a:rPr>
                          <m:t>𝑹</m:t>
                        </m:r>
                      </m:den>
                    </m:f>
                    <m:r>
                      <a:rPr lang="zh-CN" altLang="zh-CN" sz="2400" kern="10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sz="2400" kern="100">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220</m:t>
                        </m:r>
                        <m:r>
                          <a:rPr lang="en-US" altLang="zh-CN" sz="2400" i="1" kern="100">
                            <a:latin typeface="Cambria Math" panose="02040503050406030204" pitchFamily="18" charset="0"/>
                            <a:cs typeface="Times New Roman" panose="02020603050405020304" pitchFamily="18" charset="0"/>
                          </a:rPr>
                          <m:t>𝐕</m:t>
                        </m:r>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sz="2400" kern="100">
                                <a:cs typeface="Times New Roman" panose="02020603050405020304" pitchFamily="18" charset="0"/>
                              </a:rPr>
                              <m:t>）</m:t>
                            </m:r>
                          </m:e>
                          <m:sup>
                            <m:r>
                              <a:rPr lang="en-US" altLang="zh-CN" sz="2400" i="1" kern="100">
                                <a:latin typeface="Cambria Math" panose="02040503050406030204" pitchFamily="18" charset="0"/>
                                <a:cs typeface="Times New Roman" panose="02020603050405020304" pitchFamily="18" charset="0"/>
                              </a:rPr>
                              <m:t>2</m:t>
                            </m:r>
                          </m:sup>
                        </m:sSup>
                      </m:num>
                      <m:den>
                        <m:r>
                          <a:rPr lang="en-US" altLang="zh-CN" sz="2400" i="1" kern="100">
                            <a:latin typeface="Cambria Math" panose="02040503050406030204" pitchFamily="18" charset="0"/>
                            <a:cs typeface="Times New Roman" panose="02020603050405020304" pitchFamily="18" charset="0"/>
                          </a:rPr>
                          <m:t>550</m:t>
                        </m:r>
                        <m:r>
                          <m:rPr>
                            <m:nor/>
                          </m:rPr>
                          <a:rPr lang="en-US" altLang="zh-CN" sz="2400" kern="100">
                            <a:cs typeface="Times New Roman" panose="02020603050405020304" pitchFamily="18" charset="0"/>
                          </a:rPr>
                          <m:t>Ω</m:t>
                        </m:r>
                      </m:den>
                    </m:f>
                  </m:oMath>
                </a14:m>
                <a:r>
                  <a:rPr lang="zh-CN" altLang="zh-CN" sz="2400" kern="100">
                    <a:cs typeface="Times New Roman" panose="02020603050405020304" pitchFamily="18" charset="0"/>
                  </a:rPr>
                  <a:t>＝</a:t>
                </a:r>
                <a:r>
                  <a:rPr lang="en-US" altLang="zh-CN" sz="2400" kern="100">
                    <a:cs typeface="Times New Roman" panose="02020603050405020304" pitchFamily="18" charset="0"/>
                  </a:rPr>
                  <a:t>88</a:t>
                </a:r>
                <a:r>
                  <a:rPr lang="en-US" altLang="zh-CN" sz="2400" kern="100">
                    <a:ea typeface="黑体" panose="02010609060101010101" pitchFamily="49" charset="-122"/>
                    <a:cs typeface="Times New Roman" panose="02020603050405020304" pitchFamily="18" charset="0"/>
                  </a:rPr>
                  <a:t>W</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mc:Choice>
        <mc:Fallback xmlns="">
          <p:sp>
            <p:nvSpPr>
              <p:cNvPr id="3" name="矩形 2"/>
              <p:cNvSpPr>
                <a:spLocks noRot="1" noChangeAspect="1" noMove="1" noResize="1" noEditPoints="1" noAdjustHandles="1" noChangeArrowheads="1" noChangeShapeType="1" noTextEdit="1"/>
              </p:cNvSpPr>
              <p:nvPr/>
            </p:nvSpPr>
            <p:spPr>
              <a:xfrm>
                <a:off x="406574" y="5165937"/>
                <a:ext cx="11449272" cy="1575431"/>
              </a:xfrm>
              <a:prstGeom prst="rect">
                <a:avLst/>
              </a:prstGeom>
              <a:blipFill>
                <a:blip r:embed="rId2"/>
                <a:stretch>
                  <a:fillRect l="-852" b="-3475"/>
                </a:stretch>
              </a:blipFill>
            </p:spPr>
            <p:txBody>
              <a:bodyPr/>
              <a:lstStyle/>
              <a:p>
                <a:r>
                  <a:rPr lang="zh-CN" altLang="en-US">
                    <a:noFill/>
                  </a:rPr>
                  <a:t> </a:t>
                </a:r>
              </a:p>
            </p:txBody>
          </p:sp>
        </mc:Fallback>
      </mc:AlternateContent>
      <p:pic>
        <p:nvPicPr>
          <p:cNvPr id="4" name="图片 3"/>
          <p:cNvPicPr>
            <a:picLocks noChangeAspect="1"/>
          </p:cNvPicPr>
          <p:nvPr/>
        </p:nvPicPr>
        <p:blipFill>
          <a:blip r:embed="rId3"/>
          <a:stretch>
            <a:fillRect/>
          </a:stretch>
        </p:blipFill>
        <p:spPr>
          <a:xfrm>
            <a:off x="7175326" y="3501008"/>
            <a:ext cx="3829719" cy="2016224"/>
          </a:xfrm>
          <a:prstGeom prst="rect">
            <a:avLst/>
          </a:prstGeom>
        </p:spPr>
      </p:pic>
      <p:sp>
        <p:nvSpPr>
          <p:cNvPr id="5" name="矩形 4"/>
          <p:cNvSpPr/>
          <p:nvPr/>
        </p:nvSpPr>
        <p:spPr>
          <a:xfrm>
            <a:off x="5392686" y="3039343"/>
            <a:ext cx="1422184" cy="461665"/>
          </a:xfrm>
          <a:prstGeom prst="rect">
            <a:avLst/>
          </a:prstGeom>
        </p:spPr>
        <p:txBody>
          <a:bodyPr wrap="none">
            <a:spAutoFit/>
          </a:bodyPr>
          <a:lstStyle/>
          <a:p>
            <a:r>
              <a:rPr lang="zh-CN" altLang="zh-CN" sz="2400">
                <a:ea typeface="黑体" panose="02010609060101010101" pitchFamily="49" charset="-122"/>
                <a:cs typeface="Times New Roman" panose="02020603050405020304" pitchFamily="18" charset="0"/>
              </a:rPr>
              <a:t>　汽化　</a:t>
            </a:r>
            <a:endParaRPr lang="zh-CN" altLang="en-US"/>
          </a:p>
        </p:txBody>
      </p:sp>
    </p:spTree>
    <p:extLst>
      <p:ext uri="{BB962C8B-B14F-4D97-AF65-F5344CB8AC3E}">
        <p14:creationId xmlns:p14="http://schemas.microsoft.com/office/powerpoint/2010/main" val="415003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）若消耗电能</a:t>
            </a:r>
            <a:r>
              <a:rPr lang="en-US" altLang="zh-CN" kern="100">
                <a:solidFill>
                  <a:srgbClr val="000000"/>
                </a:solidFill>
                <a:ea typeface="宋体" panose="02010600030101010101" pitchFamily="2" charset="-122"/>
                <a:cs typeface="Times New Roman" panose="02020603050405020304" pitchFamily="18" charset="0"/>
              </a:rPr>
              <a:t>1.2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，可使加热仓内</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kern="100">
                <a:solidFill>
                  <a:srgbClr val="000000"/>
                </a:solidFill>
                <a:ea typeface="宋体" panose="02010600030101010101" pitchFamily="2" charset="-122"/>
                <a:cs typeface="Times New Roman" panose="02020603050405020304" pitchFamily="18" charset="0"/>
              </a:rPr>
              <a:t>.0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kern="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的水从</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加热至沸腾，求：</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加热仓内水吸收的热量</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1534" y="1916832"/>
            <a:ext cx="11566320" cy="1200329"/>
          </a:xfrm>
          <a:prstGeom prst="rect">
            <a:avLst/>
          </a:prstGeom>
        </p:spPr>
        <p:txBody>
          <a:bodyPr wrap="square">
            <a:spAutoFit/>
          </a:bodyPr>
          <a:lstStyle/>
          <a:p>
            <a:pPr algn="just">
              <a:lnSpc>
                <a:spcPct val="150000"/>
              </a:lnSpc>
              <a:spcAft>
                <a:spcPts val="0"/>
              </a:spcAft>
            </a:pPr>
            <a:r>
              <a:rPr lang="zh-CN" altLang="zh-CN" sz="2400" kern="100" dirty="0">
                <a:ea typeface="黑体" panose="02010609060101010101" pitchFamily="49" charset="-122"/>
                <a:cs typeface="Times New Roman" panose="02020603050405020304" pitchFamily="18" charset="0"/>
              </a:rPr>
              <a:t> </a:t>
            </a:r>
            <a:r>
              <a:rPr lang="zh-CN" altLang="zh-CN" sz="2400" kern="100" dirty="0" smtClean="0">
                <a:ea typeface="黑体" panose="02010609060101010101" pitchFamily="49" charset="-122"/>
                <a:cs typeface="Times New Roman" panose="02020603050405020304" pitchFamily="18" charset="0"/>
              </a:rPr>
              <a:t>由</a:t>
            </a:r>
            <a:r>
              <a:rPr lang="en-US" altLang="zh-CN" sz="2400" i="1" kern="100" dirty="0">
                <a:ea typeface="黑体" panose="02010609060101010101" pitchFamily="49" charset="-122"/>
                <a:cs typeface="Times New Roman" panose="02020603050405020304" pitchFamily="18" charset="0"/>
              </a:rPr>
              <a:t>m</a:t>
            </a:r>
            <a:r>
              <a:rPr lang="zh-CN" altLang="zh-CN" sz="2400" kern="100" dirty="0">
                <a:cs typeface="Times New Roman" panose="02020603050405020304" pitchFamily="18" charset="0"/>
              </a:rPr>
              <a:t>＝</a:t>
            </a:r>
            <a:r>
              <a:rPr lang="en-US" altLang="zh-CN" sz="2400" i="1" kern="100" dirty="0" err="1">
                <a:ea typeface="黑体" panose="02010609060101010101" pitchFamily="49" charset="-122"/>
                <a:cs typeface="Times New Roman" panose="02020603050405020304" pitchFamily="18" charset="0"/>
              </a:rPr>
              <a:t>ρV</a:t>
            </a:r>
            <a:r>
              <a:rPr lang="zh-CN" altLang="zh-CN" sz="2400" kern="100" dirty="0">
                <a:ea typeface="黑体" panose="02010609060101010101" pitchFamily="49" charset="-122"/>
                <a:cs typeface="Times New Roman" panose="02020603050405020304" pitchFamily="18" charset="0"/>
              </a:rPr>
              <a:t>可知</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 水的质量</a:t>
            </a:r>
            <a:r>
              <a:rPr lang="en-US" altLang="zh-CN" sz="2400" i="1" kern="100" dirty="0">
                <a:ea typeface="黑体" panose="02010609060101010101" pitchFamily="49" charset="-122"/>
                <a:cs typeface="Times New Roman" panose="02020603050405020304" pitchFamily="18" charset="0"/>
              </a:rPr>
              <a:t>m</a:t>
            </a:r>
            <a:r>
              <a:rPr lang="zh-CN" altLang="zh-CN" sz="2400" kern="100" dirty="0">
                <a:cs typeface="Times New Roman" panose="02020603050405020304" pitchFamily="18" charset="0"/>
              </a:rPr>
              <a:t>＝</a:t>
            </a:r>
            <a:r>
              <a:rPr lang="en-US" altLang="zh-CN" sz="2400" i="1" kern="100" dirty="0" err="1">
                <a:ea typeface="黑体" panose="02010609060101010101" pitchFamily="49" charset="-122"/>
                <a:cs typeface="Times New Roman" panose="02020603050405020304" pitchFamily="18" charset="0"/>
              </a:rPr>
              <a:t>ρV</a:t>
            </a:r>
            <a:r>
              <a:rPr lang="zh-CN" altLang="zh-CN" sz="2400" kern="100" dirty="0">
                <a:cs typeface="Times New Roman" panose="02020603050405020304" pitchFamily="18" charset="0"/>
              </a:rPr>
              <a:t>＝</a:t>
            </a:r>
            <a:r>
              <a:rPr lang="en-US" altLang="zh-CN" sz="2400" kern="100" dirty="0">
                <a:ea typeface="黑体" panose="02010609060101010101" pitchFamily="49" charset="-122"/>
                <a:cs typeface="Times New Roman" panose="02020603050405020304" pitchFamily="18" charset="0"/>
              </a:rPr>
              <a:t>1</a:t>
            </a:r>
            <a:r>
              <a:rPr lang="en-US" altLang="zh-CN" sz="2400" kern="100" dirty="0">
                <a:latin typeface="+mn-lt"/>
                <a:cs typeface="Times New Roman" panose="02020603050405020304" pitchFamily="18" charset="0"/>
              </a:rPr>
              <a:t>.</a:t>
            </a:r>
            <a:r>
              <a:rPr lang="en-US" altLang="zh-CN" sz="2400" kern="100" dirty="0">
                <a:latin typeface="+mn-lt"/>
                <a:ea typeface="黑体" panose="02010609060101010101" pitchFamily="49" charset="-122"/>
                <a:cs typeface="Times New Roman" panose="02020603050405020304" pitchFamily="18" charset="0"/>
              </a:rPr>
              <a:t>0</a:t>
            </a:r>
            <a:r>
              <a:rPr lang="en-US" altLang="zh-CN" sz="2400" kern="100" dirty="0">
                <a:latin typeface="宋体" panose="02010600030101010101" pitchFamily="2" charset="-122"/>
                <a:cs typeface="Times New Roman" panose="02020603050405020304" pitchFamily="18" charset="0"/>
              </a:rPr>
              <a:t>×</a:t>
            </a:r>
            <a:r>
              <a:rPr lang="en-US" altLang="zh-CN" sz="2400" kern="100" dirty="0">
                <a:ea typeface="黑体" panose="02010609060101010101" pitchFamily="49" charset="-122"/>
                <a:cs typeface="Times New Roman" panose="02020603050405020304" pitchFamily="18" charset="0"/>
              </a:rPr>
              <a:t>10</a:t>
            </a:r>
            <a:r>
              <a:rPr lang="en-US" altLang="zh-CN" sz="2400" kern="100" baseline="30000" dirty="0">
                <a:ea typeface="黑体" panose="02010609060101010101" pitchFamily="49" charset="-122"/>
                <a:cs typeface="Times New Roman" panose="02020603050405020304" pitchFamily="18" charset="0"/>
              </a:rPr>
              <a:t>3</a:t>
            </a:r>
            <a:r>
              <a:rPr lang="en-US" altLang="zh-CN" sz="2400" kern="100" dirty="0">
                <a:ea typeface="黑体" panose="02010609060101010101" pitchFamily="49" charset="-122"/>
                <a:cs typeface="Times New Roman" panose="02020603050405020304" pitchFamily="18" charset="0"/>
              </a:rPr>
              <a:t>kg/m</a:t>
            </a:r>
            <a:r>
              <a:rPr lang="en-US" altLang="zh-CN" sz="2400" kern="100" baseline="30000" dirty="0">
                <a:ea typeface="黑体" panose="02010609060101010101" pitchFamily="49" charset="-122"/>
                <a:cs typeface="Times New Roman" panose="02020603050405020304" pitchFamily="18" charset="0"/>
              </a:rPr>
              <a:t>3</a:t>
            </a:r>
            <a:r>
              <a:rPr lang="en-US" altLang="zh-CN" sz="2400" kern="100" dirty="0">
                <a:latin typeface="宋体" panose="02010600030101010101" pitchFamily="2" charset="-122"/>
                <a:cs typeface="Times New Roman" panose="02020603050405020304" pitchFamily="18" charset="0"/>
              </a:rPr>
              <a:t>×</a:t>
            </a:r>
            <a:r>
              <a:rPr lang="en-US" altLang="zh-CN" sz="2400" kern="100" dirty="0">
                <a:latin typeface="+mn-lt"/>
                <a:ea typeface="黑体" panose="02010609060101010101" pitchFamily="49" charset="-122"/>
                <a:cs typeface="Times New Roman" panose="02020603050405020304" pitchFamily="18" charset="0"/>
              </a:rPr>
              <a:t>3</a:t>
            </a:r>
            <a:r>
              <a:rPr lang="en-US" altLang="zh-CN" sz="2400" kern="100" dirty="0">
                <a:latin typeface="+mn-lt"/>
                <a:cs typeface="Times New Roman" panose="02020603050405020304" pitchFamily="18" charset="0"/>
              </a:rPr>
              <a:t>.</a:t>
            </a:r>
            <a:r>
              <a:rPr lang="en-US" altLang="zh-CN" sz="2400" kern="100" dirty="0">
                <a:latin typeface="+mn-lt"/>
                <a:ea typeface="黑体" panose="02010609060101010101" pitchFamily="49" charset="-122"/>
                <a:cs typeface="Times New Roman" panose="02020603050405020304" pitchFamily="18" charset="0"/>
              </a:rPr>
              <a:t>0</a:t>
            </a:r>
            <a:r>
              <a:rPr lang="en-US" altLang="zh-CN" sz="2400" kern="100" dirty="0">
                <a:latin typeface="宋体" panose="02010600030101010101" pitchFamily="2" charset="-122"/>
                <a:cs typeface="Times New Roman" panose="02020603050405020304" pitchFamily="18" charset="0"/>
              </a:rPr>
              <a:t>×</a:t>
            </a:r>
            <a:r>
              <a:rPr lang="en-US" altLang="zh-CN" sz="2400" kern="100" dirty="0">
                <a:ea typeface="黑体" panose="02010609060101010101" pitchFamily="49" charset="-122"/>
                <a:cs typeface="Times New Roman" panose="02020603050405020304" pitchFamily="18" charset="0"/>
              </a:rPr>
              <a:t>10</a:t>
            </a:r>
            <a:r>
              <a:rPr lang="zh-CN" altLang="zh-CN" sz="2400" kern="100" baseline="30000" dirty="0">
                <a:ea typeface="黑体" panose="02010609060101010101" pitchFamily="49" charset="-122"/>
                <a:cs typeface="Times New Roman" panose="02020603050405020304" pitchFamily="18" charset="0"/>
              </a:rPr>
              <a:t>－</a:t>
            </a:r>
            <a:r>
              <a:rPr lang="en-US" altLang="zh-CN" sz="2400" kern="100" baseline="30000" dirty="0">
                <a:ea typeface="黑体" panose="02010609060101010101" pitchFamily="49" charset="-122"/>
                <a:cs typeface="Times New Roman" panose="02020603050405020304" pitchFamily="18" charset="0"/>
              </a:rPr>
              <a:t>5</a:t>
            </a:r>
            <a:r>
              <a:rPr lang="en-US" altLang="zh-CN" sz="2400" kern="100" dirty="0">
                <a:ea typeface="黑体" panose="02010609060101010101" pitchFamily="49" charset="-122"/>
                <a:cs typeface="Times New Roman" panose="02020603050405020304" pitchFamily="18" charset="0"/>
              </a:rPr>
              <a:t>m</a:t>
            </a:r>
            <a:r>
              <a:rPr lang="en-US" altLang="zh-CN" sz="2400" kern="100" baseline="30000" dirty="0">
                <a:ea typeface="黑体" panose="02010609060101010101" pitchFamily="49" charset="-122"/>
                <a:cs typeface="Times New Roman" panose="02020603050405020304" pitchFamily="18" charset="0"/>
              </a:rPr>
              <a:t>3</a:t>
            </a:r>
            <a:r>
              <a:rPr lang="zh-CN" altLang="zh-CN" sz="2400" kern="100" dirty="0">
                <a:cs typeface="Times New Roman" panose="02020603050405020304" pitchFamily="18" charset="0"/>
              </a:rPr>
              <a:t>＝</a:t>
            </a:r>
            <a:r>
              <a:rPr lang="en-US" altLang="zh-CN" sz="2400" kern="100" dirty="0" smtClean="0">
                <a:latin typeface="+mn-lt"/>
                <a:ea typeface="黑体" panose="02010609060101010101" pitchFamily="49" charset="-122"/>
                <a:cs typeface="Times New Roman" panose="02020603050405020304" pitchFamily="18" charset="0"/>
              </a:rPr>
              <a:t>0</a:t>
            </a:r>
            <a:r>
              <a:rPr lang="en-US" altLang="zh-CN" sz="2400" kern="100" dirty="0" smtClean="0">
                <a:latin typeface="+mn-lt"/>
                <a:cs typeface="Times New Roman" panose="02020603050405020304" pitchFamily="18" charset="0"/>
              </a:rPr>
              <a:t>.</a:t>
            </a:r>
            <a:r>
              <a:rPr lang="en-US" altLang="zh-CN" sz="2400" kern="100" dirty="0" smtClean="0">
                <a:latin typeface="+mn-lt"/>
                <a:ea typeface="黑体" panose="02010609060101010101" pitchFamily="49" charset="-122"/>
                <a:cs typeface="Times New Roman" panose="02020603050405020304" pitchFamily="18" charset="0"/>
              </a:rPr>
              <a:t>0</a:t>
            </a:r>
            <a:r>
              <a:rPr lang="en-US" altLang="zh-CN" sz="2400" kern="100" dirty="0" smtClean="0">
                <a:ea typeface="黑体" panose="02010609060101010101" pitchFamily="49" charset="-122"/>
                <a:cs typeface="Times New Roman" panose="02020603050405020304" pitchFamily="18" charset="0"/>
              </a:rPr>
              <a:t>3 kg</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 水吸收的热量</a:t>
            </a:r>
            <a:r>
              <a:rPr lang="en-US" altLang="zh-CN" sz="2400" i="1" kern="100" dirty="0">
                <a:ea typeface="黑体" panose="02010609060101010101" pitchFamily="49" charset="-122"/>
                <a:cs typeface="Times New Roman" panose="02020603050405020304" pitchFamily="18" charset="0"/>
              </a:rPr>
              <a:t>Q</a:t>
            </a:r>
            <a:r>
              <a:rPr lang="zh-CN" altLang="zh-CN" sz="2400" kern="100" baseline="-25000" dirty="0">
                <a:ea typeface="黑体" panose="02010609060101010101" pitchFamily="49" charset="-122"/>
                <a:cs typeface="Times New Roman" panose="02020603050405020304" pitchFamily="18" charset="0"/>
              </a:rPr>
              <a:t>吸</a:t>
            </a:r>
            <a:r>
              <a:rPr lang="zh-CN" altLang="zh-CN" sz="2400" kern="100" dirty="0">
                <a:cs typeface="Times New Roman" panose="02020603050405020304" pitchFamily="18" charset="0"/>
              </a:rPr>
              <a:t>＝</a:t>
            </a:r>
            <a:r>
              <a:rPr lang="en-US" altLang="zh-CN" sz="2400" i="1" kern="100" dirty="0">
                <a:ea typeface="黑体" panose="02010609060101010101" pitchFamily="49" charset="-122"/>
                <a:cs typeface="Times New Roman" panose="02020603050405020304" pitchFamily="18" charset="0"/>
              </a:rPr>
              <a:t>cm</a:t>
            </a:r>
            <a:r>
              <a:rPr lang="zh-CN" altLang="zh-CN" sz="2400" kern="100" dirty="0">
                <a:cs typeface="Times New Roman" panose="02020603050405020304" pitchFamily="18" charset="0"/>
              </a:rPr>
              <a:t>（</a:t>
            </a:r>
            <a:r>
              <a:rPr lang="en-US" altLang="zh-CN" sz="2400" i="1" kern="100" dirty="0">
                <a:ea typeface="黑体" panose="02010609060101010101" pitchFamily="49" charset="-122"/>
                <a:cs typeface="Times New Roman" panose="02020603050405020304" pitchFamily="18" charset="0"/>
              </a:rPr>
              <a:t>t</a:t>
            </a:r>
            <a:r>
              <a:rPr lang="zh-CN" altLang="zh-CN" sz="2400" kern="100" dirty="0">
                <a:ea typeface="黑体" panose="02010609060101010101" pitchFamily="49" charset="-122"/>
                <a:cs typeface="Times New Roman" panose="02020603050405020304" pitchFamily="18" charset="0"/>
              </a:rPr>
              <a:t>－</a:t>
            </a:r>
            <a:r>
              <a:rPr lang="en-US" altLang="zh-CN" sz="2400" i="1" kern="100" dirty="0">
                <a:ea typeface="黑体" panose="02010609060101010101" pitchFamily="49" charset="-122"/>
                <a:cs typeface="Times New Roman" panose="02020603050405020304" pitchFamily="18" charset="0"/>
              </a:rPr>
              <a:t>t</a:t>
            </a:r>
            <a:r>
              <a:rPr lang="en-US" altLang="zh-CN" sz="2400" kern="100" baseline="-25000" dirty="0">
                <a:ea typeface="黑体" panose="02010609060101010101" pitchFamily="49" charset="-122"/>
                <a:cs typeface="Times New Roman" panose="02020603050405020304" pitchFamily="18" charset="0"/>
              </a:rPr>
              <a:t>0</a:t>
            </a:r>
            <a:r>
              <a:rPr lang="zh-CN" altLang="zh-CN" sz="2400" kern="100" dirty="0">
                <a:cs typeface="Times New Roman" panose="02020603050405020304" pitchFamily="18" charset="0"/>
              </a:rPr>
              <a:t>）＝</a:t>
            </a:r>
            <a:r>
              <a:rPr lang="en-US" altLang="zh-CN" sz="2400" kern="100" dirty="0">
                <a:latin typeface="+mn-lt"/>
                <a:ea typeface="+mj-ea"/>
                <a:cs typeface="Times New Roman" panose="02020603050405020304" pitchFamily="18" charset="0"/>
              </a:rPr>
              <a:t>4.2</a:t>
            </a:r>
            <a:r>
              <a:rPr lang="en-US" altLang="zh-CN" sz="2400" kern="100" dirty="0">
                <a:latin typeface="宋体" panose="02010600030101010101" pitchFamily="2" charset="-122"/>
                <a:cs typeface="Times New Roman" panose="02020603050405020304" pitchFamily="18" charset="0"/>
              </a:rPr>
              <a:t>×</a:t>
            </a:r>
            <a:r>
              <a:rPr lang="en-US" altLang="zh-CN" sz="2400" kern="100" dirty="0">
                <a:ea typeface="黑体" panose="02010609060101010101" pitchFamily="49" charset="-122"/>
                <a:cs typeface="Times New Roman" panose="02020603050405020304" pitchFamily="18" charset="0"/>
              </a:rPr>
              <a:t>10</a:t>
            </a:r>
            <a:r>
              <a:rPr lang="en-US" altLang="zh-CN" sz="2400" kern="100" baseline="30000" dirty="0">
                <a:ea typeface="黑体" panose="02010609060101010101" pitchFamily="49" charset="-122"/>
                <a:cs typeface="Times New Roman" panose="02020603050405020304" pitchFamily="18" charset="0"/>
              </a:rPr>
              <a:t>3</a:t>
            </a:r>
            <a:r>
              <a:rPr lang="en-US" altLang="zh-CN" sz="2400" kern="100" dirty="0">
                <a:ea typeface="黑体" panose="02010609060101010101" pitchFamily="49" charset="-122"/>
                <a:cs typeface="Times New Roman" panose="02020603050405020304" pitchFamily="18" charset="0"/>
              </a:rPr>
              <a:t>J/</a:t>
            </a:r>
            <a:r>
              <a:rPr lang="zh-CN" altLang="zh-CN" sz="2400" kern="100" dirty="0">
                <a:cs typeface="Times New Roman" panose="02020603050405020304" pitchFamily="18" charset="0"/>
              </a:rPr>
              <a:t>（</a:t>
            </a:r>
            <a:r>
              <a:rPr lang="en-US" altLang="zh-CN" sz="2400" kern="100" dirty="0">
                <a:ea typeface="黑体" panose="02010609060101010101" pitchFamily="49" charset="-122"/>
                <a:cs typeface="Times New Roman" panose="02020603050405020304" pitchFamily="18" charset="0"/>
              </a:rPr>
              <a:t>kg∙</a:t>
            </a:r>
            <a:r>
              <a:rPr lang="en-US" altLang="zh-CN" sz="2400" kern="100" dirty="0">
                <a:latin typeface="宋体" panose="02010600030101010101" pitchFamily="2" charset="-122"/>
                <a:cs typeface="Times New Roman" panose="02020603050405020304" pitchFamily="18" charset="0"/>
              </a:rPr>
              <a:t>℃</a:t>
            </a:r>
            <a:r>
              <a:rPr lang="zh-CN" altLang="zh-CN" sz="2400" kern="100" dirty="0">
                <a:cs typeface="Times New Roman" panose="02020603050405020304" pitchFamily="18" charset="0"/>
              </a:rPr>
              <a:t>）</a:t>
            </a:r>
            <a:r>
              <a:rPr lang="en-US" altLang="zh-CN" sz="2400" kern="100" dirty="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0</a:t>
            </a:r>
            <a:r>
              <a:rPr lang="en-US" altLang="zh-CN" sz="2400" kern="100" dirty="0" smtClean="0">
                <a:latin typeface="+mn-lt"/>
                <a:cs typeface="Times New Roman" panose="02020603050405020304" pitchFamily="18" charset="0"/>
              </a:rPr>
              <a:t>.</a:t>
            </a:r>
            <a:r>
              <a:rPr lang="en-US" altLang="zh-CN" sz="2400" kern="100" dirty="0" smtClean="0">
                <a:latin typeface="+mn-lt"/>
                <a:ea typeface="黑体" panose="02010609060101010101" pitchFamily="49" charset="-122"/>
                <a:cs typeface="Times New Roman" panose="02020603050405020304" pitchFamily="18" charset="0"/>
              </a:rPr>
              <a:t>03 k</a:t>
            </a:r>
            <a:r>
              <a:rPr lang="en-US" altLang="zh-CN" sz="2400" kern="100" dirty="0" smtClean="0">
                <a:ea typeface="黑体" panose="02010609060101010101" pitchFamily="49" charset="-122"/>
                <a:cs typeface="Times New Roman" panose="02020603050405020304" pitchFamily="18" charset="0"/>
              </a:rPr>
              <a:t>g</a:t>
            </a:r>
            <a:r>
              <a:rPr lang="en-US" altLang="zh-CN" sz="2400" kern="100" dirty="0">
                <a:latin typeface="宋体" panose="02010600030101010101" pitchFamily="2" charset="-122"/>
                <a:cs typeface="Times New Roman" panose="02020603050405020304" pitchFamily="18" charset="0"/>
              </a:rPr>
              <a:t>×</a:t>
            </a:r>
            <a:r>
              <a:rPr lang="zh-CN" altLang="zh-CN" sz="2400" kern="100" dirty="0">
                <a:cs typeface="Times New Roman" panose="02020603050405020304" pitchFamily="18" charset="0"/>
              </a:rPr>
              <a:t>（</a:t>
            </a:r>
            <a:r>
              <a:rPr lang="en-US" altLang="zh-CN" sz="2400" kern="100" dirty="0">
                <a:ea typeface="黑体" panose="02010609060101010101" pitchFamily="49" charset="-122"/>
                <a:cs typeface="Times New Roman" panose="02020603050405020304" pitchFamily="18" charset="0"/>
              </a:rPr>
              <a:t>100</a:t>
            </a:r>
            <a:r>
              <a:rPr lang="en-US" altLang="zh-CN" sz="2400" kern="100" dirty="0">
                <a:latin typeface="宋体" panose="02010600030101010101" pitchFamily="2" charset="-122"/>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a:t>
            </a:r>
            <a:r>
              <a:rPr lang="en-US" altLang="zh-CN" sz="2400" kern="100" dirty="0">
                <a:ea typeface="黑体" panose="02010609060101010101" pitchFamily="49" charset="-122"/>
                <a:cs typeface="Times New Roman" panose="02020603050405020304" pitchFamily="18" charset="0"/>
              </a:rPr>
              <a:t>20</a:t>
            </a:r>
            <a:r>
              <a:rPr lang="en-US" altLang="zh-CN" sz="2400" kern="100" dirty="0">
                <a:latin typeface="宋体" panose="02010600030101010101" pitchFamily="2" charset="-122"/>
                <a:cs typeface="Times New Roman" panose="02020603050405020304" pitchFamily="18" charset="0"/>
              </a:rPr>
              <a:t>℃</a:t>
            </a:r>
            <a:r>
              <a:rPr lang="zh-CN" altLang="zh-CN" sz="2400" kern="100" dirty="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10 080J</a:t>
            </a:r>
            <a:r>
              <a:rPr lang="zh-CN" altLang="zh-CN" sz="2400" kern="100" dirty="0">
                <a:cs typeface="Times New Roman" panose="02020603050405020304" pitchFamily="18" charset="0"/>
              </a:rPr>
              <a:t>；</a:t>
            </a:r>
            <a:endParaRPr lang="zh-CN" altLang="zh-CN" sz="1400" kern="100" dirty="0">
              <a:cs typeface="Times New Roman" panose="02020603050405020304" pitchFamily="18" charset="0"/>
            </a:endParaRPr>
          </a:p>
        </p:txBody>
      </p:sp>
    </p:spTree>
    <p:extLst>
      <p:ext uri="{BB962C8B-B14F-4D97-AF65-F5344CB8AC3E}">
        <p14:creationId xmlns:p14="http://schemas.microsoft.com/office/powerpoint/2010/main" val="2261675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电热加湿器的加热效率</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矩形 2"/>
              <p:cNvSpPr/>
              <p:nvPr/>
            </p:nvSpPr>
            <p:spPr>
              <a:xfrm>
                <a:off x="360854" y="1340768"/>
                <a:ext cx="11422984" cy="1556773"/>
              </a:xfrm>
              <a:prstGeom prst="rect">
                <a:avLst/>
              </a:prstGeom>
            </p:spPr>
            <p:txBody>
              <a:bodyPr wrap="square">
                <a:spAutoFit/>
              </a:bodyPr>
              <a:lstStyle/>
              <a:p>
                <a:pPr algn="just">
                  <a:lnSpc>
                    <a:spcPct val="150000"/>
                  </a:lnSpc>
                  <a:spcAft>
                    <a:spcPts val="0"/>
                  </a:spcAft>
                </a:pPr>
                <a:r>
                  <a:rPr lang="zh-CN" altLang="zh-CN" sz="2400" kern="100" smtClean="0">
                    <a:ea typeface="黑体" panose="02010609060101010101" pitchFamily="49" charset="-122"/>
                    <a:cs typeface="Times New Roman" panose="02020603050405020304" pitchFamily="18" charset="0"/>
                  </a:rPr>
                  <a:t>已知将水仓中的水加热到</a:t>
                </a:r>
                <a:r>
                  <a:rPr lang="en-US" altLang="zh-CN" sz="2400" kern="100">
                    <a:ea typeface="黑体" panose="02010609060101010101" pitchFamily="49" charset="-122"/>
                    <a:cs typeface="Times New Roman" panose="02020603050405020304" pitchFamily="18" charset="0"/>
                  </a:rPr>
                  <a:t>100</a:t>
                </a:r>
                <a:r>
                  <a:rPr lang="en-US" altLang="zh-CN" sz="2400" kern="100">
                    <a:latin typeface="宋体" panose="02010600030101010101" pitchFamily="2" charset="-122"/>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消耗电能</a:t>
                </a:r>
                <a:r>
                  <a:rPr lang="en-US" altLang="zh-CN" sz="2400" kern="100">
                    <a:ea typeface="黑体" panose="02010609060101010101" pitchFamily="49" charset="-122"/>
                    <a:cs typeface="Times New Roman" panose="02020603050405020304" pitchFamily="18" charset="0"/>
                  </a:rPr>
                  <a:t>1</a:t>
                </a:r>
                <a:r>
                  <a:rPr lang="en-US" altLang="zh-CN" sz="2400" kern="100">
                    <a:latin typeface="+mn-lt"/>
                    <a:cs typeface="Times New Roman" panose="02020603050405020304" pitchFamily="18" charset="0"/>
                  </a:rPr>
                  <a:t>.</a:t>
                </a:r>
                <a:r>
                  <a:rPr lang="en-US" altLang="zh-CN" sz="2400" kern="100">
                    <a:latin typeface="+mn-lt"/>
                    <a:ea typeface="黑体" panose="02010609060101010101" pitchFamily="49" charset="-122"/>
                    <a:cs typeface="Times New Roman" panose="02020603050405020304" pitchFamily="18" charset="0"/>
                  </a:rPr>
                  <a:t>2</a:t>
                </a:r>
                <a:r>
                  <a:rPr lang="en-US" altLang="zh-CN" sz="2400" kern="100">
                    <a:latin typeface="+mn-lt"/>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10</a:t>
                </a:r>
                <a:r>
                  <a:rPr lang="en-US" altLang="zh-CN" sz="2400" kern="100" baseline="30000">
                    <a:ea typeface="黑体" panose="02010609060101010101" pitchFamily="49" charset="-122"/>
                    <a:cs typeface="Times New Roman" panose="02020603050405020304" pitchFamily="18" charset="0"/>
                  </a:rPr>
                  <a:t>4</a:t>
                </a:r>
                <a:r>
                  <a:rPr lang="en-US" altLang="zh-CN" sz="2400" kern="100">
                    <a:ea typeface="黑体" panose="02010609060101010101" pitchFamily="49" charset="-122"/>
                    <a:cs typeface="Times New Roman" panose="02020603050405020304" pitchFamily="18" charset="0"/>
                  </a:rPr>
                  <a:t>J</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 水实际吸收的热量为</a:t>
                </a:r>
                <a:r>
                  <a:rPr lang="en-US" altLang="zh-CN" sz="2400" kern="100" smtClean="0">
                    <a:ea typeface="黑体" panose="02010609060101010101" pitchFamily="49" charset="-122"/>
                    <a:cs typeface="Times New Roman" panose="02020603050405020304" pitchFamily="18" charset="0"/>
                  </a:rPr>
                  <a:t>10 080J</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 则加热效率</a:t>
                </a:r>
                <a:r>
                  <a:rPr lang="en-US" altLang="zh-CN" sz="2400" i="1" kern="100">
                    <a:ea typeface="黑体" panose="02010609060101010101" pitchFamily="49" charset="-122"/>
                    <a:cs typeface="Times New Roman" panose="02020603050405020304" pitchFamily="18" charset="0"/>
                  </a:rPr>
                  <a:t>η</a:t>
                </a:r>
                <a:r>
                  <a:rPr lang="zh-CN" altLang="zh-CN" sz="2400" kern="10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𝑸</m:t>
                            </m:r>
                          </m:e>
                          <m:sub>
                            <m:r>
                              <m:rPr>
                                <m:nor/>
                              </m:rPr>
                              <a:rPr lang="zh-CN" altLang="zh-CN" sz="2400" kern="100" baseline="4000">
                                <a:cs typeface="Times New Roman" panose="02020603050405020304" pitchFamily="18" charset="0"/>
                              </a:rPr>
                              <m:t>吸</m:t>
                            </m:r>
                          </m:sub>
                        </m:sSub>
                      </m:num>
                      <m:den>
                        <m:r>
                          <a:rPr lang="en-US" altLang="zh-CN" sz="2400" i="1" kern="100">
                            <a:latin typeface="Cambria Math" panose="02040503050406030204" pitchFamily="18" charset="0"/>
                            <a:cs typeface="Times New Roman" panose="02020603050405020304" pitchFamily="18" charset="0"/>
                          </a:rPr>
                          <m:t>𝑾</m:t>
                        </m:r>
                      </m:den>
                    </m:f>
                  </m:oMath>
                </a14:m>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100%</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 </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10</m:t>
                        </m:r>
                        <m:r>
                          <a:rPr lang="en-US" altLang="zh-CN" sz="2400" b="1" i="1" kern="100" smtClean="0">
                            <a:latin typeface="Cambria Math" panose="02040503050406030204" pitchFamily="18" charset="0"/>
                            <a:cs typeface="Times New Roman" panose="02020603050405020304" pitchFamily="18" charset="0"/>
                          </a:rPr>
                          <m:t> </m:t>
                        </m:r>
                        <m:r>
                          <a:rPr lang="en-US" altLang="zh-CN" sz="2400" i="1" kern="100">
                            <a:latin typeface="Cambria Math" panose="02040503050406030204" pitchFamily="18" charset="0"/>
                            <a:cs typeface="Times New Roman" panose="02020603050405020304" pitchFamily="18" charset="0"/>
                          </a:rPr>
                          <m:t>080</m:t>
                        </m:r>
                        <m:r>
                          <a:rPr lang="en-US" altLang="zh-CN" sz="2400" i="1" kern="100">
                            <a:latin typeface="Cambria Math" panose="02040503050406030204" pitchFamily="18" charset="0"/>
                            <a:cs typeface="Times New Roman" panose="02020603050405020304" pitchFamily="18" charset="0"/>
                          </a:rPr>
                          <m:t>𝐉</m:t>
                        </m:r>
                      </m:num>
                      <m:den>
                        <m:r>
                          <a:rPr lang="en-US" altLang="zh-CN" sz="2400" i="1" kern="100">
                            <a:latin typeface="Cambria Math" panose="02040503050406030204" pitchFamily="18" charset="0"/>
                            <a:cs typeface="Times New Roman" panose="02020603050405020304" pitchFamily="18" charset="0"/>
                          </a:rPr>
                          <m:t>1.2</m:t>
                        </m:r>
                        <m:r>
                          <m:rPr>
                            <m:nor/>
                          </m:rPr>
                          <a:rPr lang="en-US" altLang="zh-CN" sz="2400" kern="100">
                            <a:latin typeface="宋体" panose="02010600030101010101" pitchFamily="2" charset="-122"/>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1</m:t>
                        </m:r>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0</m:t>
                            </m:r>
                          </m:e>
                          <m:sup>
                            <m:r>
                              <a:rPr lang="en-US" altLang="zh-CN" sz="2400" i="1" kern="100">
                                <a:latin typeface="Cambria Math" panose="02040503050406030204" pitchFamily="18" charset="0"/>
                                <a:cs typeface="Times New Roman" panose="02020603050405020304" pitchFamily="18" charset="0"/>
                              </a:rPr>
                              <m:t>4</m:t>
                            </m:r>
                          </m:sup>
                        </m:sSup>
                        <m:r>
                          <a:rPr lang="en-US" altLang="zh-CN" sz="2400" i="1" kern="100">
                            <a:latin typeface="Cambria Math" panose="02040503050406030204" pitchFamily="18" charset="0"/>
                            <a:cs typeface="Times New Roman" panose="02020603050405020304" pitchFamily="18" charset="0"/>
                          </a:rPr>
                          <m:t>𝐉</m:t>
                        </m:r>
                      </m:den>
                    </m:f>
                  </m:oMath>
                </a14:m>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100%</a:t>
                </a:r>
                <a:r>
                  <a:rPr lang="zh-CN" altLang="zh-CN" sz="2400" kern="100">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84%</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mc:Choice>
        <mc:Fallback>
          <p:sp>
            <p:nvSpPr>
              <p:cNvPr id="3" name="矩形 2"/>
              <p:cNvSpPr>
                <a:spLocks noRot="1" noChangeAspect="1" noMove="1" noResize="1" noEditPoints="1" noAdjustHandles="1" noChangeArrowheads="1" noChangeShapeType="1" noTextEdit="1"/>
              </p:cNvSpPr>
              <p:nvPr/>
            </p:nvSpPr>
            <p:spPr>
              <a:xfrm>
                <a:off x="360854" y="1340768"/>
                <a:ext cx="11422984" cy="1556773"/>
              </a:xfrm>
              <a:prstGeom prst="rect">
                <a:avLst/>
              </a:prstGeom>
              <a:blipFill>
                <a:blip r:embed="rId2"/>
                <a:stretch>
                  <a:fillRect l="-800" r="-854"/>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658616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29</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辽宁中考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）如图所示，某同学用一个定滑轮将质量</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的重物匀速向上提起</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m</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，其所做的总功为</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1 000 J</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N/kg</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求该过程中：</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）重物受到的重力</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5035058"/>
            <a:ext cx="11567000" cy="1200329"/>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已知物体的质量为</a:t>
            </a:r>
            <a:r>
              <a:rPr lang="en-US" altLang="zh-CN" sz="2400" kern="100" smtClean="0">
                <a:cs typeface="Times New Roman" panose="02020603050405020304" pitchFamily="18" charset="0"/>
              </a:rPr>
              <a:t>10 </a:t>
            </a:r>
            <a:r>
              <a:rPr lang="en-US" altLang="zh-CN" sz="2400" kern="100" smtClean="0">
                <a:ea typeface="黑体" panose="02010609060101010101" pitchFamily="49" charset="-122"/>
                <a:cs typeface="Times New Roman" panose="02020603050405020304" pitchFamily="18" charset="0"/>
              </a:rPr>
              <a:t>kg</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 由</a:t>
            </a:r>
            <a:r>
              <a:rPr lang="en-US" altLang="zh-CN" sz="2400" i="1" kern="100">
                <a:ea typeface="黑体" panose="02010609060101010101" pitchFamily="49" charset="-122"/>
                <a:cs typeface="Times New Roman" panose="02020603050405020304" pitchFamily="18" charset="0"/>
              </a:rPr>
              <a:t>G</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mg</a:t>
            </a:r>
            <a:r>
              <a:rPr lang="zh-CN" altLang="zh-CN" sz="2400" kern="100">
                <a:ea typeface="黑体" panose="02010609060101010101" pitchFamily="49" charset="-122"/>
                <a:cs typeface="Times New Roman" panose="02020603050405020304" pitchFamily="18" charset="0"/>
              </a:rPr>
              <a:t>可得</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 重物受到的重力</a:t>
            </a:r>
            <a:r>
              <a:rPr lang="en-US" altLang="zh-CN" sz="2400" i="1" kern="100">
                <a:ea typeface="黑体" panose="02010609060101010101" pitchFamily="49" charset="-122"/>
                <a:cs typeface="Times New Roman" panose="02020603050405020304" pitchFamily="18" charset="0"/>
              </a:rPr>
              <a:t>G</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mg</a:t>
            </a:r>
            <a:r>
              <a:rPr lang="zh-CN" altLang="zh-CN" sz="2400" kern="10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10 kg</a:t>
            </a:r>
            <a:r>
              <a:rPr lang="en-US" altLang="zh-CN" sz="2400" kern="100" smtClean="0">
                <a:latin typeface="宋体" panose="02010600030101010101" pitchFamily="2"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10 N</a:t>
            </a:r>
            <a:r>
              <a:rPr lang="en-US" altLang="zh-CN" sz="2400" kern="100">
                <a:ea typeface="黑体" panose="02010609060101010101" pitchFamily="49" charset="-122"/>
                <a:cs typeface="Times New Roman" panose="02020603050405020304" pitchFamily="18" charset="0"/>
              </a:rPr>
              <a:t>/ kg</a:t>
            </a:r>
            <a:r>
              <a:rPr lang="zh-CN" altLang="zh-CN" sz="2400" kern="10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100 N</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5231110" y="2204864"/>
            <a:ext cx="2046695" cy="2597727"/>
          </a:xfrm>
          <a:prstGeom prst="rect">
            <a:avLst/>
          </a:prstGeom>
        </p:spPr>
      </p:pic>
    </p:spTree>
    <p:extLst>
      <p:ext uri="{BB962C8B-B14F-4D97-AF65-F5344CB8AC3E}">
        <p14:creationId xmlns:p14="http://schemas.microsoft.com/office/powerpoint/2010/main" val="2441595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）重物受到的拉力</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9798" y="1322368"/>
            <a:ext cx="8014171" cy="646331"/>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重物匀速上升</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受力平衡</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受到的拉力</a:t>
            </a:r>
            <a:r>
              <a:rPr lang="en-US" altLang="zh-CN" sz="2400" i="1" kern="100">
                <a:ea typeface="黑体" panose="02010609060101010101" pitchFamily="49" charset="-122"/>
                <a:cs typeface="Times New Roman" panose="02020603050405020304" pitchFamily="18" charset="0"/>
              </a:rPr>
              <a:t>F</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G</a:t>
            </a:r>
            <a:r>
              <a:rPr lang="zh-CN" altLang="zh-CN" sz="2400" kern="10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100 N</a:t>
            </a:r>
            <a:r>
              <a:rPr lang="en-US" altLang="zh-CN" sz="2400" kern="100">
                <a:latin typeface="宋体" panose="02010600030101010101" pitchFamily="2" charset="-122"/>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　</a:t>
            </a:r>
            <a:endParaRPr lang="zh-CN" altLang="zh-CN" sz="1400" kern="100">
              <a:cs typeface="Times New Roman" panose="02020603050405020304" pitchFamily="18" charset="0"/>
            </a:endParaRPr>
          </a:p>
        </p:txBody>
      </p:sp>
      <p:sp>
        <p:nvSpPr>
          <p:cNvPr id="4" name="矩形 3"/>
          <p:cNvSpPr/>
          <p:nvPr/>
        </p:nvSpPr>
        <p:spPr>
          <a:xfrm>
            <a:off x="385026" y="1925448"/>
            <a:ext cx="2852063"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a:t>
            </a:r>
            <a:r>
              <a:rPr lang="en-US" altLang="zh-CN" sz="2400" b="0" kern="100">
                <a:solidFill>
                  <a:srgbClr val="000000"/>
                </a:solidFill>
                <a:cs typeface="Times New Roman" panose="02020603050405020304" pitchFamily="18" charset="0"/>
              </a:rPr>
              <a:t>3</a:t>
            </a:r>
            <a:r>
              <a:rPr lang="zh-CN" altLang="zh-CN" sz="2400" b="0" kern="100">
                <a:solidFill>
                  <a:srgbClr val="000000"/>
                </a:solidFill>
                <a:cs typeface="Times New Roman" panose="02020603050405020304" pitchFamily="18" charset="0"/>
              </a:rPr>
              <a:t>）有用功</a:t>
            </a:r>
            <a:r>
              <a:rPr lang="en-US" altLang="zh-CN" sz="2400" b="0" i="1" kern="100">
                <a:solidFill>
                  <a:srgbClr val="000000"/>
                </a:solidFill>
                <a:cs typeface="Times New Roman" panose="02020603050405020304" pitchFamily="18" charset="0"/>
              </a:rPr>
              <a:t>W</a:t>
            </a:r>
            <a:r>
              <a:rPr lang="zh-CN" altLang="zh-CN" sz="2400" b="0" kern="100" baseline="-25000">
                <a:solidFill>
                  <a:srgbClr val="000000"/>
                </a:solidFill>
                <a:cs typeface="Times New Roman" panose="02020603050405020304" pitchFamily="18" charset="0"/>
              </a:rPr>
              <a:t>有用</a:t>
            </a:r>
            <a:r>
              <a:rPr lang="zh-CN" altLang="zh-CN" sz="2400" b="0" kern="100">
                <a:solidFill>
                  <a:srgbClr val="000000"/>
                </a:solidFill>
                <a:cs typeface="Times New Roman" panose="02020603050405020304" pitchFamily="18" charset="0"/>
              </a:rPr>
              <a:t>；</a:t>
            </a:r>
            <a:endParaRPr lang="zh-CN" altLang="zh-CN" sz="1400" b="0" kern="100">
              <a:cs typeface="Times New Roman" panose="02020603050405020304" pitchFamily="18" charset="0"/>
            </a:endParaRPr>
          </a:p>
        </p:txBody>
      </p:sp>
      <p:sp>
        <p:nvSpPr>
          <p:cNvPr id="5" name="矩形 4"/>
          <p:cNvSpPr/>
          <p:nvPr/>
        </p:nvSpPr>
        <p:spPr>
          <a:xfrm>
            <a:off x="385026" y="2588711"/>
            <a:ext cx="11470820" cy="1200329"/>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克服物体重力所做的功为有用功</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已知重物的重力</a:t>
            </a:r>
            <a:r>
              <a:rPr lang="en-US" altLang="zh-CN" sz="2400" i="1" kern="100">
                <a:ea typeface="黑体" panose="02010609060101010101" pitchFamily="49" charset="-122"/>
                <a:cs typeface="Times New Roman" panose="02020603050405020304" pitchFamily="18" charset="0"/>
              </a:rPr>
              <a:t>G</a:t>
            </a:r>
            <a:r>
              <a:rPr lang="zh-CN" altLang="zh-CN" sz="2400" kern="10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100 N</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重物被提升的高度</a:t>
            </a:r>
            <a:r>
              <a:rPr lang="en-US" altLang="zh-CN" sz="2400" i="1" kern="100">
                <a:ea typeface="黑体" panose="02010609060101010101" pitchFamily="49" charset="-122"/>
                <a:cs typeface="Times New Roman" panose="02020603050405020304" pitchFamily="18" charset="0"/>
              </a:rPr>
              <a:t>h</a:t>
            </a:r>
            <a:r>
              <a:rPr lang="zh-CN" altLang="zh-CN" sz="2400" kern="10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9 m</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由</a:t>
            </a:r>
            <a:r>
              <a:rPr lang="en-US" altLang="zh-CN" sz="2400" i="1" kern="100">
                <a:ea typeface="黑体" panose="02010609060101010101" pitchFamily="49" charset="-122"/>
                <a:cs typeface="Times New Roman" panose="02020603050405020304" pitchFamily="18" charset="0"/>
              </a:rPr>
              <a:t>W</a:t>
            </a:r>
            <a:r>
              <a:rPr lang="zh-CN" altLang="zh-CN" sz="2400" kern="100" baseline="-25000">
                <a:ea typeface="黑体" panose="02010609060101010101" pitchFamily="49" charset="-122"/>
                <a:cs typeface="Times New Roman" panose="02020603050405020304" pitchFamily="18" charset="0"/>
              </a:rPr>
              <a:t>有用</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Gh</a:t>
            </a:r>
            <a:r>
              <a:rPr lang="zh-CN" altLang="zh-CN" sz="2400" kern="100">
                <a:ea typeface="黑体" panose="02010609060101010101" pitchFamily="49" charset="-122"/>
                <a:cs typeface="Times New Roman" panose="02020603050405020304" pitchFamily="18" charset="0"/>
              </a:rPr>
              <a:t>可得</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有用功</a:t>
            </a:r>
            <a:r>
              <a:rPr lang="en-US" altLang="zh-CN" sz="2400" i="1" kern="100">
                <a:ea typeface="黑体" panose="02010609060101010101" pitchFamily="49" charset="-122"/>
                <a:cs typeface="Times New Roman" panose="02020603050405020304" pitchFamily="18" charset="0"/>
              </a:rPr>
              <a:t>W</a:t>
            </a:r>
            <a:r>
              <a:rPr lang="zh-CN" altLang="zh-CN" sz="2400" kern="100" baseline="-25000">
                <a:ea typeface="黑体" panose="02010609060101010101" pitchFamily="49" charset="-122"/>
                <a:cs typeface="Times New Roman" panose="02020603050405020304" pitchFamily="18" charset="0"/>
              </a:rPr>
              <a:t>有用</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Gh</a:t>
            </a:r>
            <a:r>
              <a:rPr lang="zh-CN" altLang="zh-CN" sz="2400" kern="10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100 N</a:t>
            </a:r>
            <a:r>
              <a:rPr lang="en-US" altLang="zh-CN" sz="2400" kern="100" smtClean="0">
                <a:latin typeface="宋体" panose="02010600030101010101" pitchFamily="2"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9 m</a:t>
            </a:r>
            <a:r>
              <a:rPr lang="zh-CN" altLang="zh-CN" sz="2400" kern="10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900 J</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p:sp>
        <p:nvSpPr>
          <p:cNvPr id="6" name="矩形 5"/>
          <p:cNvSpPr/>
          <p:nvPr/>
        </p:nvSpPr>
        <p:spPr>
          <a:xfrm>
            <a:off x="355626" y="3786996"/>
            <a:ext cx="3722494"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a:t>
            </a:r>
            <a:r>
              <a:rPr lang="en-US" altLang="zh-CN" sz="2400" b="0" kern="100">
                <a:solidFill>
                  <a:srgbClr val="000000"/>
                </a:solidFill>
                <a:cs typeface="Times New Roman" panose="02020603050405020304" pitchFamily="18" charset="0"/>
              </a:rPr>
              <a:t>4</a:t>
            </a:r>
            <a:r>
              <a:rPr lang="zh-CN" altLang="zh-CN" sz="2400" b="0" kern="100">
                <a:solidFill>
                  <a:srgbClr val="000000"/>
                </a:solidFill>
                <a:cs typeface="Times New Roman" panose="02020603050405020304" pitchFamily="18" charset="0"/>
              </a:rPr>
              <a:t>）定滑轮的机械效率</a:t>
            </a:r>
            <a:r>
              <a:rPr lang="en-US" altLang="zh-CN" sz="2400" b="0" i="1" kern="100">
                <a:solidFill>
                  <a:srgbClr val="000000"/>
                </a:solidFill>
                <a:cs typeface="Times New Roman" panose="02020603050405020304" pitchFamily="18" charset="0"/>
              </a:rPr>
              <a:t>η</a:t>
            </a:r>
            <a:r>
              <a:rPr lang="en-US" altLang="zh-CN" sz="2400" b="0" kern="100">
                <a:solidFill>
                  <a:srgbClr val="000000"/>
                </a:solidFill>
                <a:latin typeface="宋体" panose="02010600030101010101" pitchFamily="2" charset="-122"/>
                <a:cs typeface="Times New Roman" panose="02020603050405020304" pitchFamily="18" charset="0"/>
              </a:rPr>
              <a:t>.</a:t>
            </a:r>
            <a:endParaRPr lang="zh-CN" altLang="zh-CN" sz="1400" b="0" kern="10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 name="矩形 6"/>
              <p:cNvSpPr/>
              <p:nvPr/>
            </p:nvSpPr>
            <p:spPr>
              <a:xfrm>
                <a:off x="406574" y="3874747"/>
                <a:ext cx="11440128" cy="2650597"/>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已知</a:t>
                </a:r>
                <a:r>
                  <a:rPr lang="en-US" altLang="zh-CN" sz="2400" i="1" kern="100">
                    <a:ea typeface="黑体" panose="02010609060101010101" pitchFamily="49" charset="-122"/>
                    <a:cs typeface="Times New Roman" panose="02020603050405020304" pitchFamily="18" charset="0"/>
                  </a:rPr>
                  <a:t>W</a:t>
                </a:r>
                <a:r>
                  <a:rPr lang="zh-CN" altLang="zh-CN" sz="2400" kern="100" baseline="-25000">
                    <a:ea typeface="黑体" panose="02010609060101010101" pitchFamily="49" charset="-122"/>
                    <a:cs typeface="Times New Roman" panose="02020603050405020304" pitchFamily="18" charset="0"/>
                  </a:rPr>
                  <a:t>有用</a:t>
                </a:r>
                <a:r>
                  <a:rPr lang="zh-CN" altLang="zh-CN" sz="2400" kern="10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900 J</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拉力所做的总功为</a:t>
                </a:r>
                <a:r>
                  <a:rPr lang="en-US" altLang="zh-CN" sz="2400" kern="100" smtClean="0">
                    <a:ea typeface="黑体" panose="02010609060101010101" pitchFamily="49" charset="-122"/>
                    <a:cs typeface="Times New Roman" panose="02020603050405020304" pitchFamily="18" charset="0"/>
                  </a:rPr>
                  <a:t>1 000 J</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由</a:t>
                </a:r>
                <a:r>
                  <a:rPr lang="en-US" altLang="zh-CN" sz="2400" i="1" kern="100">
                    <a:ea typeface="黑体" panose="02010609060101010101" pitchFamily="49" charset="-122"/>
                    <a:cs typeface="Times New Roman" panose="02020603050405020304" pitchFamily="18" charset="0"/>
                  </a:rPr>
                  <a:t>η</a:t>
                </a:r>
                <a:r>
                  <a:rPr lang="zh-CN" altLang="zh-CN" sz="2400" kern="10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𝑾</m:t>
                            </m:r>
                          </m:e>
                          <m:sub>
                            <m:r>
                              <m:rPr>
                                <m:nor/>
                              </m:rPr>
                              <a:rPr lang="zh-CN" altLang="zh-CN" sz="2400" kern="100">
                                <a:cs typeface="Times New Roman" panose="02020603050405020304" pitchFamily="18" charset="0"/>
                              </a:rPr>
                              <m:t>有用</m:t>
                            </m:r>
                          </m:sub>
                        </m:sSub>
                      </m:num>
                      <m:den>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𝑾</m:t>
                            </m:r>
                          </m:e>
                          <m:sub>
                            <m:r>
                              <m:rPr>
                                <m:nor/>
                              </m:rPr>
                              <a:rPr lang="zh-CN" altLang="zh-CN" sz="2400" kern="100">
                                <a:cs typeface="Times New Roman" panose="02020603050405020304" pitchFamily="18" charset="0"/>
                              </a:rPr>
                              <m:t>总</m:t>
                            </m:r>
                          </m:sub>
                        </m:sSub>
                      </m:den>
                    </m:f>
                  </m:oMath>
                </a14:m>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100%</a:t>
                </a:r>
                <a:r>
                  <a:rPr lang="zh-CN" altLang="zh-CN" sz="2400" kern="100">
                    <a:ea typeface="黑体" panose="02010609060101010101" pitchFamily="49" charset="-122"/>
                    <a:cs typeface="Times New Roman" panose="02020603050405020304" pitchFamily="18" charset="0"/>
                  </a:rPr>
                  <a:t>可得</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定滑轮的机械效率</a:t>
                </a:r>
                <a:r>
                  <a:rPr lang="en-US" altLang="zh-CN" sz="2400" i="1" kern="100">
                    <a:ea typeface="黑体" panose="02010609060101010101" pitchFamily="49" charset="-122"/>
                    <a:cs typeface="Times New Roman" panose="02020603050405020304" pitchFamily="18" charset="0"/>
                  </a:rPr>
                  <a:t>η</a:t>
                </a:r>
                <a:r>
                  <a:rPr lang="zh-CN" altLang="zh-CN" sz="2400" kern="10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𝑾</m:t>
                            </m:r>
                          </m:e>
                          <m:sub>
                            <m:r>
                              <m:rPr>
                                <m:nor/>
                              </m:rPr>
                              <a:rPr lang="zh-CN" altLang="zh-CN" sz="2400" kern="100">
                                <a:cs typeface="Times New Roman" panose="02020603050405020304" pitchFamily="18" charset="0"/>
                              </a:rPr>
                              <m:t>有用</m:t>
                            </m:r>
                          </m:sub>
                        </m:sSub>
                      </m:num>
                      <m:den>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𝑾</m:t>
                            </m:r>
                          </m:e>
                          <m:sub>
                            <m:r>
                              <m:rPr>
                                <m:nor/>
                              </m:rPr>
                              <a:rPr lang="zh-CN" altLang="zh-CN" sz="2400" kern="100">
                                <a:cs typeface="Times New Roman" panose="02020603050405020304" pitchFamily="18" charset="0"/>
                              </a:rPr>
                              <m:t>总</m:t>
                            </m:r>
                          </m:sub>
                        </m:sSub>
                      </m:den>
                    </m:f>
                  </m:oMath>
                </a14:m>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100%</a:t>
                </a:r>
                <a:r>
                  <a:rPr lang="zh-CN" altLang="zh-CN" sz="2400" kern="10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900</m:t>
                        </m:r>
                        <m:r>
                          <a:rPr lang="en-US" altLang="zh-CN" sz="2400" i="1" kern="100">
                            <a:latin typeface="Cambria Math" panose="02040503050406030204" pitchFamily="18" charset="0"/>
                            <a:cs typeface="Times New Roman" panose="02020603050405020304" pitchFamily="18" charset="0"/>
                          </a:rPr>
                          <m:t>𝐉</m:t>
                        </m:r>
                      </m:num>
                      <m:den>
                        <m:r>
                          <a:rPr lang="en-US" altLang="zh-CN" sz="2400" i="1" kern="100">
                            <a:latin typeface="Cambria Math" panose="02040503050406030204" pitchFamily="18" charset="0"/>
                            <a:cs typeface="Times New Roman" panose="02020603050405020304" pitchFamily="18" charset="0"/>
                          </a:rPr>
                          <m:t>1000</m:t>
                        </m:r>
                        <m:r>
                          <a:rPr lang="en-US" altLang="zh-CN" sz="2400" i="1" kern="100">
                            <a:latin typeface="Cambria Math" panose="02040503050406030204" pitchFamily="18" charset="0"/>
                            <a:cs typeface="Times New Roman" panose="02020603050405020304" pitchFamily="18" charset="0"/>
                          </a:rPr>
                          <m:t>𝐉</m:t>
                        </m:r>
                      </m:den>
                    </m:f>
                  </m:oMath>
                </a14:m>
                <a:r>
                  <a:rPr lang="en-US" altLang="zh-CN" sz="2400" kern="100">
                    <a:latin typeface="宋体" panose="02010600030101010101" pitchFamily="2" charset="-122"/>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100%</a:t>
                </a:r>
                <a:r>
                  <a:rPr lang="zh-CN" altLang="zh-CN" sz="2400" kern="100">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90%</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mc:Choice>
        <mc:Fallback xmlns="">
          <p:sp>
            <p:nvSpPr>
              <p:cNvPr id="7" name="矩形 6"/>
              <p:cNvSpPr>
                <a:spLocks noRot="1" noChangeAspect="1" noMove="1" noResize="1" noEditPoints="1" noAdjustHandles="1" noChangeArrowheads="1" noChangeShapeType="1" noTextEdit="1"/>
              </p:cNvSpPr>
              <p:nvPr/>
            </p:nvSpPr>
            <p:spPr>
              <a:xfrm>
                <a:off x="406574" y="3874747"/>
                <a:ext cx="11440128" cy="2650597"/>
              </a:xfrm>
              <a:prstGeom prst="rect">
                <a:avLst/>
              </a:prstGeom>
              <a:blipFill>
                <a:blip r:embed="rId2"/>
                <a:stretch>
                  <a:fillRect l="-853" r="-853"/>
                </a:stretch>
              </a:blipFill>
            </p:spPr>
            <p:txBody>
              <a:bodyPr/>
              <a:lstStyle/>
              <a:p>
                <a:r>
                  <a:rPr lang="zh-CN" altLang="en-US">
                    <a:noFill/>
                  </a:rPr>
                  <a:t> </a:t>
                </a:r>
              </a:p>
            </p:txBody>
          </p:sp>
        </mc:Fallback>
      </mc:AlternateContent>
      <p:pic>
        <p:nvPicPr>
          <p:cNvPr id="8" name="图片 7"/>
          <p:cNvPicPr>
            <a:picLocks noChangeAspect="1"/>
          </p:cNvPicPr>
          <p:nvPr/>
        </p:nvPicPr>
        <p:blipFill>
          <a:blip r:embed="rId3">
            <a:clrChange>
              <a:clrFrom>
                <a:srgbClr val="FFFFFF"/>
              </a:clrFrom>
              <a:clrTo>
                <a:srgbClr val="FFFFFF">
                  <a:alpha val="0"/>
                </a:srgbClr>
              </a:clrTo>
            </a:clrChange>
          </a:blip>
          <a:stretch>
            <a:fillRect/>
          </a:stretch>
        </p:blipFill>
        <p:spPr>
          <a:xfrm>
            <a:off x="10055646" y="620688"/>
            <a:ext cx="1691484" cy="2146882"/>
          </a:xfrm>
          <a:prstGeom prst="rect">
            <a:avLst/>
          </a:prstGeom>
        </p:spPr>
      </p:pic>
    </p:spTree>
    <p:extLst>
      <p:ext uri="{BB962C8B-B14F-4D97-AF65-F5344CB8AC3E}">
        <p14:creationId xmlns:p14="http://schemas.microsoft.com/office/powerpoint/2010/main" val="1766192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青海中考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）随着人工智能的兴起，小文和屈原在</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视频对话时，屈原问到</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圜则九重，孰营度之？</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随即</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问天</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兴趣小组畅想未来有一天人类能够登陆火星，他们为航天员设计了一款航天服，既能保温又能照明</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其简化电路如图</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所示，若电源电压恒为</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 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，发热电阻</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的阻值为</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Ω</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，小灯泡标有</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 V</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W</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小灯泡的电阻随温度的变化可忽略不计，闭合开关</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）通过发热电阻</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的电流是</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多少？</a:t>
            </a:r>
          </a:p>
        </p:txBody>
      </p:sp>
      <mc:AlternateContent xmlns:mc="http://schemas.openxmlformats.org/markup-compatibility/2006" xmlns:a14="http://schemas.microsoft.com/office/drawing/2010/main">
        <mc:Choice Requires="a14">
          <p:sp>
            <p:nvSpPr>
              <p:cNvPr id="3" name="矩形 2"/>
              <p:cNvSpPr/>
              <p:nvPr/>
            </p:nvSpPr>
            <p:spPr>
              <a:xfrm>
                <a:off x="360854" y="5080590"/>
                <a:ext cx="11485848" cy="1444754"/>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由图</a:t>
                </a:r>
                <a:r>
                  <a:rPr lang="zh-CN" altLang="zh-CN" sz="2400" kern="100">
                    <a:cs typeface="宋体" panose="02010600030101010101" pitchFamily="2" charset="-122"/>
                  </a:rPr>
                  <a:t>①</a:t>
                </a:r>
                <a:r>
                  <a:rPr lang="zh-CN" altLang="zh-CN" sz="2400" kern="100">
                    <a:ea typeface="黑体" panose="02010609060101010101" pitchFamily="49" charset="-122"/>
                    <a:cs typeface="Times New Roman" panose="02020603050405020304" pitchFamily="18" charset="0"/>
                  </a:rPr>
                  <a:t>可知</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小灯泡与发热电阻并联</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由并联电路电压规律可知</a:t>
                </a:r>
                <a:r>
                  <a:rPr lang="zh-CN" altLang="zh-CN" sz="2400" kern="100">
                    <a:cs typeface="Times New Roman" panose="02020603050405020304" pitchFamily="18" charset="0"/>
                  </a:rPr>
                  <a:t>，</a:t>
                </a:r>
                <a:r>
                  <a:rPr lang="en-US" altLang="zh-CN" sz="2400" i="1" kern="100">
                    <a:cs typeface="Times New Roman" panose="02020603050405020304" pitchFamily="18" charset="0"/>
                  </a:rPr>
                  <a:t>U</a:t>
                </a:r>
                <a:r>
                  <a:rPr lang="en-US" altLang="zh-CN" sz="2400" i="1" kern="100" baseline="-25000">
                    <a:cs typeface="Times New Roman" panose="02020603050405020304" pitchFamily="18" charset="0"/>
                  </a:rPr>
                  <a:t>R</a:t>
                </a:r>
                <a:r>
                  <a:rPr lang="zh-CN" altLang="zh-CN" sz="2400" kern="100">
                    <a:cs typeface="Times New Roman" panose="02020603050405020304" pitchFamily="18" charset="0"/>
                  </a:rPr>
                  <a:t>＝</a:t>
                </a:r>
                <a:r>
                  <a:rPr lang="en-US" altLang="zh-CN" sz="2400" i="1" kern="100">
                    <a:cs typeface="Times New Roman" panose="02020603050405020304" pitchFamily="18" charset="0"/>
                  </a:rPr>
                  <a:t>U</a:t>
                </a:r>
                <a:r>
                  <a:rPr lang="zh-CN" altLang="zh-CN" sz="2400" kern="100">
                    <a:cs typeface="Times New Roman" panose="02020603050405020304" pitchFamily="18" charset="0"/>
                  </a:rPr>
                  <a:t>＝</a:t>
                </a:r>
                <a:r>
                  <a:rPr lang="en-US" altLang="zh-CN" sz="2400" kern="100">
                    <a:cs typeface="Times New Roman" panose="02020603050405020304" pitchFamily="18" charset="0"/>
                  </a:rPr>
                  <a:t>24</a:t>
                </a:r>
                <a:r>
                  <a:rPr lang="en-US" altLang="zh-CN" sz="2400" kern="100">
                    <a:ea typeface="黑体" panose="02010609060101010101" pitchFamily="49" charset="-122"/>
                    <a:cs typeface="Times New Roman" panose="02020603050405020304" pitchFamily="18" charset="0"/>
                  </a:rPr>
                  <a:t>V</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 已知发热电阻</a:t>
                </a:r>
                <a:r>
                  <a:rPr lang="en-US" altLang="zh-CN" sz="2400" i="1" kern="100">
                    <a:ea typeface="黑体" panose="02010609060101010101" pitchFamily="49" charset="-122"/>
                    <a:cs typeface="Times New Roman" panose="02020603050405020304" pitchFamily="18" charset="0"/>
                  </a:rPr>
                  <a:t>R</a:t>
                </a:r>
                <a:r>
                  <a:rPr lang="zh-CN" altLang="zh-CN" sz="2400" kern="100">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6Ω</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根据欧姆定律可知</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通过发热电阻</a:t>
                </a:r>
                <a:r>
                  <a:rPr lang="en-US" altLang="zh-CN" sz="2400" i="1" kern="100">
                    <a:ea typeface="黑体" panose="02010609060101010101" pitchFamily="49" charset="-122"/>
                    <a:cs typeface="Times New Roman" panose="02020603050405020304" pitchFamily="18" charset="0"/>
                  </a:rPr>
                  <a:t>R</a:t>
                </a:r>
                <a:r>
                  <a:rPr lang="zh-CN" altLang="zh-CN" sz="2400" kern="100">
                    <a:ea typeface="黑体" panose="02010609060101010101" pitchFamily="49" charset="-122"/>
                    <a:cs typeface="Times New Roman" panose="02020603050405020304" pitchFamily="18" charset="0"/>
                  </a:rPr>
                  <a:t>的电流</a:t>
                </a:r>
                <a:r>
                  <a:rPr lang="en-US" altLang="zh-CN" sz="2400" i="1" kern="100">
                    <a:ea typeface="黑体" panose="02010609060101010101" pitchFamily="49" charset="-122"/>
                    <a:cs typeface="Times New Roman" panose="02020603050405020304" pitchFamily="18" charset="0"/>
                  </a:rPr>
                  <a:t>I</a:t>
                </a:r>
                <a:r>
                  <a:rPr lang="zh-CN" altLang="zh-CN" sz="2400" kern="10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𝑼</m:t>
                            </m:r>
                          </m:e>
                          <m:sub>
                            <m:r>
                              <a:rPr lang="en-US" altLang="zh-CN" sz="2400" i="1" kern="100">
                                <a:latin typeface="Cambria Math" panose="02040503050406030204" pitchFamily="18" charset="0"/>
                                <a:cs typeface="Times New Roman" panose="02020603050405020304" pitchFamily="18" charset="0"/>
                              </a:rPr>
                              <m:t>𝑹</m:t>
                            </m:r>
                          </m:sub>
                        </m:sSub>
                      </m:num>
                      <m:den>
                        <m:r>
                          <a:rPr lang="en-US" altLang="zh-CN" sz="2400" i="1" kern="100">
                            <a:latin typeface="Cambria Math" panose="02040503050406030204" pitchFamily="18" charset="0"/>
                            <a:cs typeface="Times New Roman" panose="02020603050405020304" pitchFamily="18" charset="0"/>
                          </a:rPr>
                          <m:t>𝑹</m:t>
                        </m:r>
                      </m:den>
                    </m:f>
                    <m:r>
                      <a:rPr lang="zh-CN" altLang="zh-CN" sz="2400" kern="10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latin typeface="Cambria Math" panose="02040503050406030204" pitchFamily="18" charset="0"/>
                            <a:cs typeface="Times New Roman" panose="02020603050405020304" pitchFamily="18" charset="0"/>
                          </a:rPr>
                          <m:t>24</m:t>
                        </m:r>
                        <m:r>
                          <a:rPr lang="en-US" altLang="zh-CN" sz="2400" i="1" kern="100">
                            <a:latin typeface="Cambria Math" panose="02040503050406030204" pitchFamily="18" charset="0"/>
                            <a:cs typeface="Times New Roman" panose="02020603050405020304" pitchFamily="18" charset="0"/>
                          </a:rPr>
                          <m:t>𝐕</m:t>
                        </m:r>
                      </m:num>
                      <m:den>
                        <m:r>
                          <a:rPr lang="en-US" altLang="zh-CN" sz="2400" i="1" kern="100">
                            <a:latin typeface="Cambria Math" panose="02040503050406030204" pitchFamily="18" charset="0"/>
                            <a:cs typeface="Times New Roman" panose="02020603050405020304" pitchFamily="18" charset="0"/>
                          </a:rPr>
                          <m:t>6</m:t>
                        </m:r>
                        <m:r>
                          <m:rPr>
                            <m:nor/>
                          </m:rPr>
                          <a:rPr lang="en-US" altLang="zh-CN" sz="2400" kern="100">
                            <a:cs typeface="Times New Roman" panose="02020603050405020304" pitchFamily="18" charset="0"/>
                          </a:rPr>
                          <m:t>Ω</m:t>
                        </m:r>
                      </m:den>
                    </m:f>
                  </m:oMath>
                </a14:m>
                <a:r>
                  <a:rPr lang="zh-CN" altLang="zh-CN" sz="2400" kern="100">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4A</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mc:Choice>
        <mc:Fallback xmlns="">
          <p:sp>
            <p:nvSpPr>
              <p:cNvPr id="3" name="矩形 2"/>
              <p:cNvSpPr>
                <a:spLocks noRot="1" noChangeAspect="1" noMove="1" noResize="1" noEditPoints="1" noAdjustHandles="1" noChangeArrowheads="1" noChangeShapeType="1" noTextEdit="1"/>
              </p:cNvSpPr>
              <p:nvPr/>
            </p:nvSpPr>
            <p:spPr>
              <a:xfrm>
                <a:off x="360854" y="5080590"/>
                <a:ext cx="11485848" cy="1444754"/>
              </a:xfrm>
              <a:prstGeom prst="rect">
                <a:avLst/>
              </a:prstGeom>
              <a:blipFill>
                <a:blip r:embed="rId2"/>
                <a:stretch>
                  <a:fillRect l="-796" r="-849"/>
                </a:stretch>
              </a:blipFill>
            </p:spPr>
            <p:txBody>
              <a:bodyPr/>
              <a:lstStyle/>
              <a:p>
                <a:r>
                  <a:rPr lang="zh-CN" altLang="en-US">
                    <a:noFill/>
                  </a:rPr>
                  <a:t> </a:t>
                </a:r>
              </a:p>
            </p:txBody>
          </p:sp>
        </mc:Fallback>
      </mc:AlternateContent>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a:off x="6828974" y="3488696"/>
            <a:ext cx="4522816" cy="1668496"/>
          </a:xfrm>
          <a:prstGeom prst="rect">
            <a:avLst/>
          </a:prstGeom>
        </p:spPr>
      </p:pic>
    </p:spTree>
    <p:extLst>
      <p:ext uri="{BB962C8B-B14F-4D97-AF65-F5344CB8AC3E}">
        <p14:creationId xmlns:p14="http://schemas.microsoft.com/office/powerpoint/2010/main" val="4101771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）小灯泡的电阻是多少</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矩形 2"/>
              <p:cNvSpPr/>
              <p:nvPr/>
            </p:nvSpPr>
            <p:spPr>
              <a:xfrm>
                <a:off x="360854" y="4505559"/>
                <a:ext cx="11422984" cy="1871731"/>
              </a:xfrm>
              <a:prstGeom prst="rect">
                <a:avLst/>
              </a:prstGeom>
            </p:spPr>
            <p:txBody>
              <a:bodyPr wrap="square">
                <a:spAutoFit/>
              </a:bodyPr>
              <a:lstStyle/>
              <a:p>
                <a:pPr algn="just">
                  <a:lnSpc>
                    <a:spcPct val="150000"/>
                  </a:lnSpc>
                  <a:spcAft>
                    <a:spcPts val="0"/>
                  </a:spcAft>
                </a:pPr>
                <a:r>
                  <a:rPr lang="zh-CN" altLang="zh-CN" sz="2400" kern="100" dirty="0">
                    <a:ea typeface="黑体" panose="02010609060101010101" pitchFamily="49" charset="-122"/>
                    <a:cs typeface="Times New Roman" panose="02020603050405020304" pitchFamily="18" charset="0"/>
                  </a:rPr>
                  <a:t>已知小灯泡的额定电压为</a:t>
                </a:r>
                <a:r>
                  <a:rPr lang="en-US" altLang="zh-CN" sz="2400" kern="100" dirty="0">
                    <a:ea typeface="黑体" panose="02010609060101010101" pitchFamily="49" charset="-122"/>
                    <a:cs typeface="Times New Roman" panose="02020603050405020304" pitchFamily="18" charset="0"/>
                  </a:rPr>
                  <a:t>24V</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额定功率为</a:t>
                </a:r>
                <a:r>
                  <a:rPr lang="en-US" altLang="zh-CN" sz="2400" kern="100" dirty="0">
                    <a:ea typeface="黑体" panose="02010609060101010101" pitchFamily="49" charset="-122"/>
                    <a:cs typeface="Times New Roman" panose="02020603050405020304" pitchFamily="18" charset="0"/>
                  </a:rPr>
                  <a:t>12W</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由</a:t>
                </a:r>
                <a:r>
                  <a:rPr lang="en-US" altLang="zh-CN" sz="2400" i="1" kern="100" dirty="0">
                    <a:ea typeface="黑体" panose="02010609060101010101" pitchFamily="49" charset="-122"/>
                    <a:cs typeface="Times New Roman" panose="02020603050405020304" pitchFamily="18" charset="0"/>
                  </a:rPr>
                  <a:t>P</a:t>
                </a:r>
                <a:r>
                  <a:rPr lang="zh-CN" altLang="zh-CN" sz="2400" kern="100" dirty="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𝑼</m:t>
                            </m:r>
                          </m:e>
                          <m:sup>
                            <m:r>
                              <a:rPr lang="en-US" altLang="zh-CN" sz="2400" i="1" kern="100">
                                <a:latin typeface="Cambria Math" panose="02040503050406030204" pitchFamily="18" charset="0"/>
                                <a:cs typeface="Times New Roman" panose="02020603050405020304" pitchFamily="18" charset="0"/>
                              </a:rPr>
                              <m:t>2</m:t>
                            </m:r>
                          </m:sup>
                        </m:sSup>
                      </m:num>
                      <m:den>
                        <m:r>
                          <a:rPr lang="en-US" altLang="zh-CN" sz="2400" i="1" kern="100">
                            <a:latin typeface="Cambria Math" panose="02040503050406030204" pitchFamily="18" charset="0"/>
                            <a:cs typeface="Times New Roman" panose="02020603050405020304" pitchFamily="18" charset="0"/>
                          </a:rPr>
                          <m:t>𝑹</m:t>
                        </m:r>
                      </m:den>
                    </m:f>
                  </m:oMath>
                </a14:m>
                <a:r>
                  <a:rPr lang="zh-CN" altLang="zh-CN" sz="2400" kern="100" dirty="0">
                    <a:ea typeface="黑体" panose="02010609060101010101" pitchFamily="49" charset="-122"/>
                    <a:cs typeface="Times New Roman" panose="02020603050405020304" pitchFamily="18" charset="0"/>
                  </a:rPr>
                  <a:t>可得</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灯泡的电阻</a:t>
                </a:r>
                <a:r>
                  <a:rPr lang="en-US" altLang="zh-CN" sz="2400" i="1" kern="100" dirty="0">
                    <a:ea typeface="黑体" panose="02010609060101010101" pitchFamily="49" charset="-122"/>
                    <a:cs typeface="Times New Roman" panose="02020603050405020304" pitchFamily="18" charset="0"/>
                  </a:rPr>
                  <a:t>R</a:t>
                </a:r>
                <a:r>
                  <a:rPr lang="en-US" altLang="zh-CN" sz="2400" kern="100" baseline="-25000" dirty="0">
                    <a:ea typeface="黑体" panose="02010609060101010101" pitchFamily="49" charset="-122"/>
                    <a:cs typeface="Times New Roman" panose="02020603050405020304" pitchFamily="18" charset="0"/>
                  </a:rPr>
                  <a:t>L</a:t>
                </a:r>
                <a:r>
                  <a:rPr lang="zh-CN" altLang="zh-CN" sz="2400" kern="100" dirty="0">
                    <a:cs typeface="Times New Roman" panose="02020603050405020304" pitchFamily="18" charset="0"/>
                  </a:rPr>
                  <a:t>＝</a:t>
                </a:r>
                <a14:m>
                  <m:oMath xmlns:m="http://schemas.openxmlformats.org/officeDocument/2006/math">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100">
                                <a:latin typeface="Cambria Math" panose="02040503050406030204" pitchFamily="18" charset="0"/>
                                <a:cs typeface="Times New Roman" panose="02020603050405020304" pitchFamily="18" charset="0"/>
                              </a:rPr>
                              <m:t>𝑼</m:t>
                            </m:r>
                          </m:e>
                          <m:sup>
                            <m:r>
                              <a:rPr lang="en-US" altLang="zh-CN" sz="2400" i="1" kern="100">
                                <a:latin typeface="Cambria Math" panose="02040503050406030204" pitchFamily="18" charset="0"/>
                                <a:cs typeface="Times New Roman" panose="02020603050405020304" pitchFamily="18" charset="0"/>
                              </a:rPr>
                              <m:t>2</m:t>
                            </m:r>
                          </m:sup>
                        </m:sSup>
                      </m:num>
                      <m:den>
                        <m:sSub>
                          <m:sSub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100">
                                <a:latin typeface="Cambria Math" panose="02040503050406030204" pitchFamily="18" charset="0"/>
                                <a:cs typeface="Times New Roman" panose="02020603050405020304" pitchFamily="18" charset="0"/>
                              </a:rPr>
                              <m:t>𝑷</m:t>
                            </m:r>
                          </m:e>
                          <m:sub>
                            <m:r>
                              <a:rPr lang="en-US" altLang="zh-CN" sz="2400" i="1" kern="100">
                                <a:latin typeface="Cambria Math" panose="02040503050406030204" pitchFamily="18" charset="0"/>
                                <a:cs typeface="Times New Roman" panose="02020603050405020304" pitchFamily="18" charset="0"/>
                              </a:rPr>
                              <m:t>𝐋</m:t>
                            </m:r>
                          </m:sub>
                        </m:sSub>
                      </m:den>
                    </m:f>
                    <m:r>
                      <a:rPr lang="zh-CN" altLang="zh-CN" sz="2400" kern="100">
                        <a:latin typeface="Cambria Math" panose="02040503050406030204" pitchFamily="18" charset="0"/>
                        <a:cs typeface="Times New Roman" panose="02020603050405020304" pitchFamily="18" charset="0"/>
                      </a:rPr>
                      <m:t>＝</m:t>
                    </m:r>
                    <m:f>
                      <m:fPr>
                        <m:ctrlPr>
                          <a:rPr lang="zh-CN" altLang="zh-CN" sz="2400" i="1" kern="100">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sz="2400" kern="100">
                            <a:cs typeface="Times New Roman" panose="02020603050405020304" pitchFamily="18" charset="0"/>
                          </a:rPr>
                          <m:t>（</m:t>
                        </m:r>
                        <m:r>
                          <a:rPr lang="en-US" altLang="zh-CN" sz="2400" i="1" kern="100">
                            <a:latin typeface="Cambria Math" panose="02040503050406030204" pitchFamily="18" charset="0"/>
                            <a:cs typeface="Times New Roman" panose="02020603050405020304" pitchFamily="18" charset="0"/>
                          </a:rPr>
                          <m:t>24</m:t>
                        </m:r>
                        <m:r>
                          <a:rPr lang="en-US" altLang="zh-CN" sz="2400" i="1" kern="100">
                            <a:latin typeface="Cambria Math" panose="02040503050406030204" pitchFamily="18" charset="0"/>
                            <a:cs typeface="Times New Roman" panose="02020603050405020304" pitchFamily="18" charset="0"/>
                          </a:rPr>
                          <m:t>𝐕</m:t>
                        </m:r>
                        <m:sSup>
                          <m:sSup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sz="2400" kern="100">
                                <a:cs typeface="Times New Roman" panose="02020603050405020304" pitchFamily="18" charset="0"/>
                              </a:rPr>
                              <m:t>）</m:t>
                            </m:r>
                          </m:e>
                          <m:sup>
                            <m:r>
                              <a:rPr lang="en-US" altLang="zh-CN" sz="2400" i="1" kern="100">
                                <a:latin typeface="Cambria Math" panose="02040503050406030204" pitchFamily="18" charset="0"/>
                                <a:cs typeface="Times New Roman" panose="02020603050405020304" pitchFamily="18" charset="0"/>
                              </a:rPr>
                              <m:t>2</m:t>
                            </m:r>
                          </m:sup>
                        </m:sSup>
                      </m:num>
                      <m:den>
                        <m:r>
                          <a:rPr lang="en-US" altLang="zh-CN" sz="2400" i="1" kern="100">
                            <a:latin typeface="Cambria Math" panose="02040503050406030204" pitchFamily="18" charset="0"/>
                            <a:cs typeface="Times New Roman" panose="02020603050405020304" pitchFamily="18" charset="0"/>
                          </a:rPr>
                          <m:t>12</m:t>
                        </m:r>
                        <m:r>
                          <a:rPr lang="en-US" altLang="zh-CN" sz="2400" i="1" kern="100">
                            <a:latin typeface="Cambria Math" panose="02040503050406030204" pitchFamily="18" charset="0"/>
                            <a:cs typeface="Times New Roman" panose="02020603050405020304" pitchFamily="18" charset="0"/>
                          </a:rPr>
                          <m:t>𝐖</m:t>
                        </m:r>
                      </m:den>
                    </m:f>
                  </m:oMath>
                </a14:m>
                <a:r>
                  <a:rPr lang="zh-CN" altLang="zh-CN" sz="2400" kern="100" dirty="0">
                    <a:cs typeface="Times New Roman" panose="02020603050405020304" pitchFamily="18" charset="0"/>
                  </a:rPr>
                  <a:t>＝</a:t>
                </a:r>
                <a:r>
                  <a:rPr lang="en-US" altLang="zh-CN" sz="2400" kern="100" dirty="0">
                    <a:ea typeface="黑体" panose="02010609060101010101" pitchFamily="49" charset="-122"/>
                    <a:cs typeface="Times New Roman" panose="02020603050405020304" pitchFamily="18" charset="0"/>
                  </a:rPr>
                  <a:t>48Ω</a:t>
                </a:r>
                <a:r>
                  <a:rPr lang="en-US" altLang="zh-CN" sz="2400" kern="100" dirty="0">
                    <a:latin typeface="宋体" panose="02010600030101010101" pitchFamily="2" charset="-122"/>
                    <a:cs typeface="Times New Roman" panose="02020603050405020304" pitchFamily="18" charset="0"/>
                  </a:rPr>
                  <a:t>.</a:t>
                </a:r>
                <a:endParaRPr lang="zh-CN" altLang="zh-CN" sz="1400" kern="100" dirty="0">
                  <a:cs typeface="Times New Roman" panose="02020603050405020304" pitchFamily="18" charset="0"/>
                </a:endParaRPr>
              </a:p>
            </p:txBody>
          </p:sp>
        </mc:Choice>
        <mc:Fallback>
          <p:sp>
            <p:nvSpPr>
              <p:cNvPr id="3" name="矩形 2"/>
              <p:cNvSpPr>
                <a:spLocks noRot="1" noChangeAspect="1" noMove="1" noResize="1" noEditPoints="1" noAdjustHandles="1" noChangeArrowheads="1" noChangeShapeType="1" noTextEdit="1"/>
              </p:cNvSpPr>
              <p:nvPr/>
            </p:nvSpPr>
            <p:spPr>
              <a:xfrm>
                <a:off x="360854" y="4505559"/>
                <a:ext cx="11422984" cy="1871731"/>
              </a:xfrm>
              <a:prstGeom prst="rect">
                <a:avLst/>
              </a:prstGeom>
              <a:blipFill>
                <a:blip r:embed="rId2"/>
                <a:stretch>
                  <a:fillRect l="-800" b="-2280"/>
                </a:stretch>
              </a:blipFill>
            </p:spPr>
            <p:txBody>
              <a:bodyPr/>
              <a:lstStyle/>
              <a:p>
                <a:r>
                  <a:rPr lang="zh-CN" altLang="en-US">
                    <a:noFill/>
                  </a:rPr>
                  <a:t> </a:t>
                </a:r>
              </a:p>
            </p:txBody>
          </p:sp>
        </mc:Fallback>
      </mc:AlternateContent>
      <p:pic>
        <p:nvPicPr>
          <p:cNvPr id="5" name="图片 4"/>
          <p:cNvPicPr>
            <a:picLocks noChangeAspect="1"/>
          </p:cNvPicPr>
          <p:nvPr/>
        </p:nvPicPr>
        <p:blipFill>
          <a:blip r:embed="rId3"/>
          <a:stretch>
            <a:fillRect/>
          </a:stretch>
        </p:blipFill>
        <p:spPr>
          <a:xfrm>
            <a:off x="1558702" y="1367572"/>
            <a:ext cx="8383649" cy="3092783"/>
          </a:xfrm>
          <a:prstGeom prst="rect">
            <a:avLst/>
          </a:prstGeom>
        </p:spPr>
      </p:pic>
    </p:spTree>
    <p:extLst>
      <p:ext uri="{BB962C8B-B14F-4D97-AF65-F5344CB8AC3E}">
        <p14:creationId xmlns:p14="http://schemas.microsoft.com/office/powerpoint/2010/main" val="1321490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辽宁中考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）我国自主研发的</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IGBT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芯片是高铁强劲有力的心脏</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制造芯片的硅材料是（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绝缘体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半导体　　</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超导体</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062758" y="1422317"/>
            <a:ext cx="407484" cy="461665"/>
          </a:xfrm>
          <a:prstGeom prst="rect">
            <a:avLst/>
          </a:prstGeom>
        </p:spPr>
        <p:txBody>
          <a:bodyPr wrap="square">
            <a:spAutoFit/>
          </a:bodyPr>
          <a:lstStyle/>
          <a:p>
            <a:r>
              <a:rPr lang="en-US" altLang="zh-CN" sz="2400">
                <a:ea typeface="等线" panose="02010600030101010101" pitchFamily="2" charset="-122"/>
              </a:rPr>
              <a:t>C</a:t>
            </a:r>
            <a:endParaRPr lang="zh-CN" altLang="en-US"/>
          </a:p>
        </p:txBody>
      </p:sp>
    </p:spTree>
    <p:extLst>
      <p:ext uri="{BB962C8B-B14F-4D97-AF65-F5344CB8AC3E}">
        <p14:creationId xmlns:p14="http://schemas.microsoft.com/office/powerpoint/2010/main" val="803455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spcAft>
                <a:spcPts val="0"/>
              </a:spcAft>
            </a:pP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）发热电阻</a:t>
            </a:r>
            <a:r>
              <a:rPr lang="en-US" altLang="zh-CN" i="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的电功率是多少</a:t>
            </a:r>
            <a:r>
              <a:rPr lang="zh-CN" altLang="zh-CN" kern="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4748951"/>
            <a:ext cx="11485848" cy="1200329"/>
          </a:xfrm>
          <a:prstGeom prst="rect">
            <a:avLst/>
          </a:prstGeom>
        </p:spPr>
        <p:txBody>
          <a:bodyPr wrap="square">
            <a:spAutoFit/>
          </a:bodyPr>
          <a:lstStyle/>
          <a:p>
            <a:pPr algn="just">
              <a:lnSpc>
                <a:spcPct val="150000"/>
              </a:lnSpc>
              <a:spcAft>
                <a:spcPts val="0"/>
              </a:spcAft>
            </a:pPr>
            <a:r>
              <a:rPr lang="zh-CN" altLang="zh-CN" sz="2400" kern="100">
                <a:ea typeface="黑体" panose="02010609060101010101" pitchFamily="49" charset="-122"/>
                <a:cs typeface="Times New Roman" panose="02020603050405020304" pitchFamily="18" charset="0"/>
              </a:rPr>
              <a:t>已知发热电阻</a:t>
            </a:r>
            <a:r>
              <a:rPr lang="en-US" altLang="zh-CN" sz="2400" i="1" kern="100">
                <a:ea typeface="黑体" panose="02010609060101010101" pitchFamily="49" charset="-122"/>
                <a:cs typeface="Times New Roman" panose="02020603050405020304" pitchFamily="18" charset="0"/>
              </a:rPr>
              <a:t>R</a:t>
            </a:r>
            <a:r>
              <a:rPr lang="zh-CN" altLang="zh-CN" sz="2400" kern="100">
                <a:ea typeface="黑体" panose="02010609060101010101" pitchFamily="49" charset="-122"/>
                <a:cs typeface="Times New Roman" panose="02020603050405020304" pitchFamily="18" charset="0"/>
              </a:rPr>
              <a:t>两端的电压为</a:t>
            </a:r>
            <a:r>
              <a:rPr lang="en-US" altLang="zh-CN" sz="2400" kern="100" smtClean="0">
                <a:ea typeface="黑体" panose="02010609060101010101" pitchFamily="49" charset="-122"/>
                <a:cs typeface="Times New Roman" panose="02020603050405020304" pitchFamily="18" charset="0"/>
              </a:rPr>
              <a:t>24 V</a:t>
            </a:r>
            <a:r>
              <a:rPr lang="zh-CN" altLang="zh-CN" sz="2400" kern="100">
                <a:cs typeface="Times New Roman" panose="02020603050405020304" pitchFamily="18" charset="0"/>
              </a:rPr>
              <a:t>，（</a:t>
            </a:r>
            <a:r>
              <a:rPr lang="en-US" altLang="zh-CN" sz="2400" kern="100">
                <a:ea typeface="黑体" panose="02010609060101010101" pitchFamily="49" charset="-122"/>
                <a:cs typeface="Times New Roman" panose="02020603050405020304" pitchFamily="18" charset="0"/>
              </a:rPr>
              <a:t>1</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中已求出通过</a:t>
            </a:r>
            <a:r>
              <a:rPr lang="en-US" altLang="zh-CN" sz="2400" i="1" kern="100">
                <a:ea typeface="黑体" panose="02010609060101010101" pitchFamily="49" charset="-122"/>
                <a:cs typeface="Times New Roman" panose="02020603050405020304" pitchFamily="18" charset="0"/>
              </a:rPr>
              <a:t>R</a:t>
            </a:r>
            <a:r>
              <a:rPr lang="zh-CN" altLang="zh-CN" sz="2400" kern="100">
                <a:ea typeface="黑体" panose="02010609060101010101" pitchFamily="49" charset="-122"/>
                <a:cs typeface="Times New Roman" panose="02020603050405020304" pitchFamily="18" charset="0"/>
              </a:rPr>
              <a:t>的电流为</a:t>
            </a:r>
            <a:r>
              <a:rPr lang="en-US" altLang="zh-CN" sz="2400" kern="100" smtClean="0">
                <a:ea typeface="黑体" panose="02010609060101010101" pitchFamily="49" charset="-122"/>
                <a:cs typeface="Times New Roman" panose="02020603050405020304" pitchFamily="18" charset="0"/>
              </a:rPr>
              <a:t>4 A</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由</a:t>
            </a:r>
            <a:r>
              <a:rPr lang="en-US" altLang="zh-CN" sz="2400" i="1" kern="100">
                <a:ea typeface="黑体" panose="02010609060101010101" pitchFamily="49" charset="-122"/>
                <a:cs typeface="Times New Roman" panose="02020603050405020304" pitchFamily="18" charset="0"/>
              </a:rPr>
              <a:t>P</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UI</a:t>
            </a:r>
            <a:r>
              <a:rPr lang="zh-CN" altLang="zh-CN" sz="2400" kern="100">
                <a:ea typeface="黑体" panose="02010609060101010101" pitchFamily="49" charset="-122"/>
                <a:cs typeface="Times New Roman" panose="02020603050405020304" pitchFamily="18" charset="0"/>
              </a:rPr>
              <a:t>可得</a:t>
            </a:r>
            <a:r>
              <a:rPr lang="zh-CN" altLang="zh-CN" sz="2400" kern="100">
                <a:cs typeface="Times New Roman" panose="02020603050405020304" pitchFamily="18" charset="0"/>
              </a:rPr>
              <a:t>，</a:t>
            </a:r>
            <a:r>
              <a:rPr lang="zh-CN" altLang="zh-CN" sz="2400" kern="100">
                <a:ea typeface="黑体" panose="02010609060101010101" pitchFamily="49" charset="-122"/>
                <a:cs typeface="Times New Roman" panose="02020603050405020304" pitchFamily="18" charset="0"/>
              </a:rPr>
              <a:t>发热电阻</a:t>
            </a:r>
            <a:r>
              <a:rPr lang="en-US" altLang="zh-CN" sz="2400" i="1" kern="100">
                <a:ea typeface="黑体" panose="02010609060101010101" pitchFamily="49" charset="-122"/>
                <a:cs typeface="Times New Roman" panose="02020603050405020304" pitchFamily="18" charset="0"/>
              </a:rPr>
              <a:t>R</a:t>
            </a:r>
            <a:r>
              <a:rPr lang="zh-CN" altLang="zh-CN" sz="2400" kern="100">
                <a:ea typeface="黑体" panose="02010609060101010101" pitchFamily="49" charset="-122"/>
                <a:cs typeface="Times New Roman" panose="02020603050405020304" pitchFamily="18" charset="0"/>
              </a:rPr>
              <a:t>的电功率</a:t>
            </a:r>
            <a:r>
              <a:rPr lang="en-US" altLang="zh-CN" sz="2400" i="1" kern="100">
                <a:ea typeface="黑体" panose="02010609060101010101" pitchFamily="49" charset="-122"/>
                <a:cs typeface="Times New Roman" panose="02020603050405020304" pitchFamily="18" charset="0"/>
              </a:rPr>
              <a:t>P</a:t>
            </a:r>
            <a:r>
              <a:rPr lang="zh-CN" altLang="zh-CN" sz="2400" kern="100">
                <a:cs typeface="Times New Roman" panose="02020603050405020304" pitchFamily="18" charset="0"/>
              </a:rPr>
              <a:t>＝</a:t>
            </a:r>
            <a:r>
              <a:rPr lang="en-US" altLang="zh-CN" sz="2400" i="1" kern="100">
                <a:ea typeface="黑体" panose="02010609060101010101" pitchFamily="49" charset="-122"/>
                <a:cs typeface="Times New Roman" panose="02020603050405020304" pitchFamily="18" charset="0"/>
              </a:rPr>
              <a:t>U</a:t>
            </a:r>
            <a:r>
              <a:rPr lang="en-US" altLang="zh-CN" sz="2400" i="1" kern="100" baseline="-25000">
                <a:ea typeface="黑体" panose="02010609060101010101" pitchFamily="49" charset="-122"/>
                <a:cs typeface="Times New Roman" panose="02020603050405020304" pitchFamily="18" charset="0"/>
              </a:rPr>
              <a:t>R</a:t>
            </a:r>
            <a:r>
              <a:rPr lang="en-US" altLang="zh-CN" sz="2400" i="1" kern="100">
                <a:ea typeface="黑体" panose="02010609060101010101" pitchFamily="49" charset="-122"/>
                <a:cs typeface="Times New Roman" panose="02020603050405020304" pitchFamily="18" charset="0"/>
              </a:rPr>
              <a:t>I</a:t>
            </a:r>
            <a:r>
              <a:rPr lang="zh-CN" altLang="zh-CN" sz="2400" kern="10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24 V</a:t>
            </a:r>
            <a:r>
              <a:rPr lang="en-US" altLang="zh-CN" sz="2400" kern="100" smtClean="0">
                <a:latin typeface="宋体" panose="02010600030101010101" pitchFamily="2" charset="-122"/>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4 A</a:t>
            </a:r>
            <a:r>
              <a:rPr lang="zh-CN" altLang="zh-CN" sz="2400" kern="100">
                <a:cs typeface="Times New Roman" panose="02020603050405020304" pitchFamily="18" charset="0"/>
              </a:rPr>
              <a:t>＝</a:t>
            </a:r>
            <a:r>
              <a:rPr lang="en-US" altLang="zh-CN" sz="2400" kern="100" smtClean="0">
                <a:ea typeface="黑体" panose="02010609060101010101" pitchFamily="49" charset="-122"/>
                <a:cs typeface="Times New Roman" panose="02020603050405020304" pitchFamily="18" charset="0"/>
              </a:rPr>
              <a:t>96 W</a:t>
            </a:r>
            <a:r>
              <a:rPr lang="en-US" altLang="zh-CN" sz="2400" kern="100">
                <a:latin typeface="宋体" panose="02010600030101010101" pitchFamily="2" charset="-122"/>
                <a:cs typeface="Times New Roman" panose="02020603050405020304" pitchFamily="18" charset="0"/>
              </a:rPr>
              <a:t>.</a:t>
            </a:r>
            <a:endParaRPr lang="zh-CN" altLang="zh-CN" sz="1400" kern="100">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1918742" y="1522533"/>
            <a:ext cx="8161700" cy="3010905"/>
          </a:xfrm>
          <a:prstGeom prst="rect">
            <a:avLst/>
          </a:prstGeom>
        </p:spPr>
      </p:pic>
    </p:spTree>
    <p:extLst>
      <p:ext uri="{BB962C8B-B14F-4D97-AF65-F5344CB8AC3E}">
        <p14:creationId xmlns:p14="http://schemas.microsoft.com/office/powerpoint/2010/main" val="2082328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2308324"/>
          </a:xfrm>
        </p:spPr>
        <p:txBody>
          <a:bodyPr/>
          <a:lstStyle/>
          <a:p>
            <a:pPr algn="dist">
              <a:spcAft>
                <a:spcPts val="0"/>
              </a:spcAft>
            </a:pP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）为了节约用电，兴趣小组的同学将开关</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kern="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更换为光敏开关，当光照强度</a:t>
            </a:r>
            <a:r>
              <a:rPr lang="zh-CN"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大于</a:t>
            </a:r>
            <a:endPar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Lux</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时，开关会自动断开（</a:t>
            </a:r>
            <a:r>
              <a:rPr lang="zh-CN"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光照强度是指单位面积上所接受可见光的光通量</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假设某时段火星表面的光照强度随时间的变化如图</a:t>
            </a:r>
            <a:r>
              <a:rPr lang="en-US" altLang="zh-CN"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所示，则在</a:t>
            </a:r>
            <a:r>
              <a:rPr lang="en-US" altLang="zh-CN" kern="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100 </a:t>
            </a:r>
            <a:r>
              <a:rPr lang="en-US"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内航天服消耗的电能是多少</a:t>
            </a:r>
            <a:r>
              <a:rPr lang="zh-CN" altLang="zh-CN" kern="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4289028"/>
            <a:ext cx="11485848" cy="2308324"/>
          </a:xfrm>
          <a:prstGeom prst="rect">
            <a:avLst/>
          </a:prstGeom>
        </p:spPr>
        <p:txBody>
          <a:bodyPr wrap="square">
            <a:spAutoFit/>
          </a:bodyPr>
          <a:lstStyle/>
          <a:p>
            <a:pPr algn="just">
              <a:lnSpc>
                <a:spcPct val="150000"/>
              </a:lnSpc>
              <a:spcAft>
                <a:spcPts val="0"/>
              </a:spcAft>
            </a:pPr>
            <a:r>
              <a:rPr lang="zh-CN" altLang="zh-CN" sz="2400" kern="100" dirty="0">
                <a:ea typeface="黑体" panose="02010609060101010101" pitchFamily="49" charset="-122"/>
                <a:cs typeface="Times New Roman" panose="02020603050405020304" pitchFamily="18" charset="0"/>
              </a:rPr>
              <a:t>由图乙知</a:t>
            </a:r>
            <a:r>
              <a:rPr lang="zh-CN" altLang="zh-CN" sz="2400" kern="100" dirty="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0~100 s</a:t>
            </a:r>
            <a:r>
              <a:rPr lang="zh-CN" altLang="zh-CN" sz="2400" kern="100" dirty="0">
                <a:ea typeface="黑体" panose="02010609060101010101" pitchFamily="49" charset="-122"/>
                <a:cs typeface="Times New Roman" panose="02020603050405020304" pitchFamily="18" charset="0"/>
              </a:rPr>
              <a:t>内</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 灯泡工作时间</a:t>
            </a:r>
            <a:r>
              <a:rPr lang="en-US" altLang="zh-CN" sz="2400" i="1" kern="100" dirty="0">
                <a:ea typeface="黑体" panose="02010609060101010101" pitchFamily="49" charset="-122"/>
                <a:cs typeface="Times New Roman" panose="02020603050405020304" pitchFamily="18" charset="0"/>
              </a:rPr>
              <a:t>t</a:t>
            </a:r>
            <a:r>
              <a:rPr lang="en-US" altLang="zh-CN" sz="2400" kern="100" baseline="-25000" dirty="0">
                <a:ea typeface="黑体" panose="02010609060101010101" pitchFamily="49" charset="-122"/>
                <a:cs typeface="Times New Roman" panose="02020603050405020304" pitchFamily="18" charset="0"/>
              </a:rPr>
              <a:t>1</a:t>
            </a:r>
            <a:r>
              <a:rPr lang="zh-CN" altLang="zh-CN" sz="2400" kern="100" dirty="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40 s</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灯泡消耗的电能</a:t>
            </a:r>
            <a:r>
              <a:rPr lang="en-US" altLang="zh-CN" sz="2400" i="1" kern="100" dirty="0">
                <a:ea typeface="黑体" panose="02010609060101010101" pitchFamily="49" charset="-122"/>
                <a:cs typeface="Times New Roman" panose="02020603050405020304" pitchFamily="18" charset="0"/>
              </a:rPr>
              <a:t>W</a:t>
            </a:r>
            <a:r>
              <a:rPr lang="en-US" altLang="zh-CN" sz="2400" kern="100" baseline="-25000" dirty="0">
                <a:ea typeface="黑体" panose="02010609060101010101" pitchFamily="49" charset="-122"/>
                <a:cs typeface="Times New Roman" panose="02020603050405020304" pitchFamily="18" charset="0"/>
              </a:rPr>
              <a:t>L</a:t>
            </a:r>
            <a:r>
              <a:rPr lang="zh-CN" altLang="zh-CN" sz="2400" kern="100" dirty="0">
                <a:cs typeface="Times New Roman" panose="02020603050405020304" pitchFamily="18" charset="0"/>
              </a:rPr>
              <a:t>＝</a:t>
            </a:r>
            <a:r>
              <a:rPr lang="en-US" altLang="zh-CN" sz="2400" i="1" kern="100" dirty="0">
                <a:ea typeface="黑体" panose="02010609060101010101" pitchFamily="49" charset="-122"/>
                <a:cs typeface="Times New Roman" panose="02020603050405020304" pitchFamily="18" charset="0"/>
              </a:rPr>
              <a:t>P</a:t>
            </a:r>
            <a:r>
              <a:rPr lang="en-US" altLang="zh-CN" sz="2400" kern="100" baseline="-25000" dirty="0">
                <a:ea typeface="黑体" panose="02010609060101010101" pitchFamily="49" charset="-122"/>
                <a:cs typeface="Times New Roman" panose="02020603050405020304" pitchFamily="18" charset="0"/>
              </a:rPr>
              <a:t>L</a:t>
            </a:r>
            <a:r>
              <a:rPr lang="en-US" altLang="zh-CN" sz="2400" i="1" kern="100" dirty="0">
                <a:ea typeface="黑体" panose="02010609060101010101" pitchFamily="49" charset="-122"/>
                <a:cs typeface="Times New Roman" panose="02020603050405020304" pitchFamily="18" charset="0"/>
              </a:rPr>
              <a:t>t</a:t>
            </a:r>
            <a:r>
              <a:rPr lang="en-US" altLang="zh-CN" sz="2400" kern="100" baseline="-25000" dirty="0">
                <a:ea typeface="黑体" panose="02010609060101010101" pitchFamily="49" charset="-122"/>
                <a:cs typeface="Times New Roman" panose="02020603050405020304" pitchFamily="18" charset="0"/>
              </a:rPr>
              <a:t>1</a:t>
            </a:r>
            <a:r>
              <a:rPr lang="zh-CN" altLang="zh-CN" sz="2400" kern="100" dirty="0" smtClean="0">
                <a:cs typeface="Times New Roman" panose="02020603050405020304" pitchFamily="18" charset="0"/>
              </a:rPr>
              <a:t>＝</a:t>
            </a:r>
            <a:endParaRPr lang="en-US" altLang="zh-CN" sz="2400" kern="100" dirty="0" smtClean="0">
              <a:cs typeface="Times New Roman" panose="02020603050405020304" pitchFamily="18" charset="0"/>
            </a:endParaRPr>
          </a:p>
          <a:p>
            <a:pPr algn="just">
              <a:lnSpc>
                <a:spcPct val="150000"/>
              </a:lnSpc>
              <a:spcAft>
                <a:spcPts val="0"/>
              </a:spcAft>
            </a:pPr>
            <a:r>
              <a:rPr lang="en-US" altLang="zh-CN" sz="2400" kern="100" dirty="0" smtClean="0">
                <a:ea typeface="黑体" panose="02010609060101010101" pitchFamily="49" charset="-122"/>
                <a:cs typeface="Times New Roman" panose="02020603050405020304" pitchFamily="18" charset="0"/>
              </a:rPr>
              <a:t>12 </a:t>
            </a:r>
            <a:r>
              <a:rPr lang="en-US" altLang="zh-CN" sz="2400" kern="100" dirty="0" smtClean="0">
                <a:ea typeface="黑体" panose="02010609060101010101" pitchFamily="49" charset="-122"/>
                <a:cs typeface="Times New Roman" panose="02020603050405020304" pitchFamily="18" charset="0"/>
              </a:rPr>
              <a:t>W</a:t>
            </a:r>
            <a:r>
              <a:rPr lang="en-US" altLang="zh-CN" sz="2400" kern="100" dirty="0" smtClean="0">
                <a:latin typeface="宋体" panose="02010600030101010101" pitchFamily="2" charset="-122"/>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40s</a:t>
            </a:r>
            <a:r>
              <a:rPr lang="zh-CN" altLang="zh-CN" sz="2400" kern="100" dirty="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480 J</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 </a:t>
            </a:r>
            <a:r>
              <a:rPr lang="en-US" altLang="zh-CN" sz="2400" kern="100" dirty="0" smtClean="0">
                <a:ea typeface="黑体" panose="02010609060101010101" pitchFamily="49" charset="-122"/>
                <a:cs typeface="Times New Roman" panose="02020603050405020304" pitchFamily="18" charset="0"/>
              </a:rPr>
              <a:t>0~100 s</a:t>
            </a:r>
            <a:r>
              <a:rPr lang="zh-CN" altLang="zh-CN" sz="2400" kern="100" dirty="0">
                <a:ea typeface="黑体" panose="02010609060101010101" pitchFamily="49" charset="-122"/>
                <a:cs typeface="Times New Roman" panose="02020603050405020304" pitchFamily="18" charset="0"/>
              </a:rPr>
              <a:t>内</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发热电阻工作时间</a:t>
            </a:r>
            <a:r>
              <a:rPr lang="en-US" altLang="zh-CN" sz="2400" i="1" kern="100" dirty="0">
                <a:ea typeface="黑体" panose="02010609060101010101" pitchFamily="49" charset="-122"/>
                <a:cs typeface="Times New Roman" panose="02020603050405020304" pitchFamily="18" charset="0"/>
              </a:rPr>
              <a:t>t</a:t>
            </a:r>
            <a:r>
              <a:rPr lang="en-US" altLang="zh-CN" sz="2400" kern="100" baseline="-25000" dirty="0">
                <a:ea typeface="黑体" panose="02010609060101010101" pitchFamily="49" charset="-122"/>
                <a:cs typeface="Times New Roman" panose="02020603050405020304" pitchFamily="18" charset="0"/>
              </a:rPr>
              <a:t>2</a:t>
            </a:r>
            <a:r>
              <a:rPr lang="zh-CN" altLang="zh-CN" sz="2400" kern="100" dirty="0">
                <a:cs typeface="Times New Roman" panose="02020603050405020304" pitchFamily="18" charset="0"/>
              </a:rPr>
              <a:t>＝</a:t>
            </a:r>
            <a:r>
              <a:rPr lang="en-US" altLang="zh-CN" sz="2400" kern="100" dirty="0">
                <a:ea typeface="黑体" panose="02010609060101010101" pitchFamily="49" charset="-122"/>
                <a:cs typeface="Times New Roman" panose="02020603050405020304" pitchFamily="18" charset="0"/>
              </a:rPr>
              <a:t>100s</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发热电阻</a:t>
            </a:r>
            <a:r>
              <a:rPr lang="en-US" altLang="zh-CN" sz="2400" i="1" kern="100" dirty="0">
                <a:ea typeface="黑体" panose="02010609060101010101" pitchFamily="49" charset="-122"/>
                <a:cs typeface="Times New Roman" panose="02020603050405020304" pitchFamily="18" charset="0"/>
              </a:rPr>
              <a:t>R</a:t>
            </a:r>
            <a:r>
              <a:rPr lang="zh-CN" altLang="zh-CN" sz="2400" kern="100" dirty="0">
                <a:ea typeface="黑体" panose="02010609060101010101" pitchFamily="49" charset="-122"/>
                <a:cs typeface="Times New Roman" panose="02020603050405020304" pitchFamily="18" charset="0"/>
              </a:rPr>
              <a:t>消耗的电能</a:t>
            </a:r>
            <a:r>
              <a:rPr lang="en-US" altLang="zh-CN" sz="2400" i="1" kern="100" dirty="0">
                <a:ea typeface="黑体" panose="02010609060101010101" pitchFamily="49" charset="-122"/>
                <a:cs typeface="Times New Roman" panose="02020603050405020304" pitchFamily="18" charset="0"/>
              </a:rPr>
              <a:t>W</a:t>
            </a:r>
            <a:r>
              <a:rPr lang="en-US" altLang="zh-CN" sz="2400" i="1" kern="100" baseline="-25000" dirty="0">
                <a:ea typeface="黑体" panose="02010609060101010101" pitchFamily="49" charset="-122"/>
                <a:cs typeface="Times New Roman" panose="02020603050405020304" pitchFamily="18" charset="0"/>
              </a:rPr>
              <a:t>R</a:t>
            </a:r>
            <a:r>
              <a:rPr lang="zh-CN" altLang="zh-CN" sz="2400" kern="100" dirty="0">
                <a:cs typeface="Times New Roman" panose="02020603050405020304" pitchFamily="18" charset="0"/>
              </a:rPr>
              <a:t>＝</a:t>
            </a:r>
            <a:r>
              <a:rPr lang="en-US" altLang="zh-CN" sz="2400" i="1" kern="100" dirty="0">
                <a:ea typeface="黑体" panose="02010609060101010101" pitchFamily="49" charset="-122"/>
                <a:cs typeface="Times New Roman" panose="02020603050405020304" pitchFamily="18" charset="0"/>
              </a:rPr>
              <a:t>Pt</a:t>
            </a:r>
            <a:r>
              <a:rPr lang="en-US" altLang="zh-CN" sz="2400" kern="100" baseline="-25000" dirty="0">
                <a:ea typeface="黑体" panose="02010609060101010101" pitchFamily="49" charset="-122"/>
                <a:cs typeface="Times New Roman" panose="02020603050405020304" pitchFamily="18" charset="0"/>
              </a:rPr>
              <a:t>2</a:t>
            </a:r>
            <a:r>
              <a:rPr lang="zh-CN" altLang="zh-CN" sz="2400" kern="100" dirty="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96 W</a:t>
            </a:r>
            <a:r>
              <a:rPr lang="en-US" altLang="zh-CN" sz="2400" kern="100" dirty="0" smtClean="0">
                <a:latin typeface="宋体" panose="02010600030101010101" pitchFamily="2" charset="-122"/>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100s</a:t>
            </a:r>
            <a:r>
              <a:rPr lang="zh-CN" altLang="zh-CN" sz="2400" kern="100" dirty="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9 600 J</a:t>
            </a:r>
            <a:r>
              <a:rPr lang="zh-CN" altLang="zh-CN" sz="2400" kern="100" dirty="0">
                <a:cs typeface="Times New Roman" panose="02020603050405020304" pitchFamily="18" charset="0"/>
              </a:rPr>
              <a:t>，</a:t>
            </a:r>
            <a:r>
              <a:rPr lang="zh-CN" altLang="zh-CN" sz="2400" kern="100" dirty="0">
                <a:ea typeface="黑体" panose="02010609060101010101" pitchFamily="49" charset="-122"/>
                <a:cs typeface="Times New Roman" panose="02020603050405020304" pitchFamily="18" charset="0"/>
              </a:rPr>
              <a:t>则在</a:t>
            </a:r>
            <a:r>
              <a:rPr lang="en-US" altLang="zh-CN" sz="2400" kern="100" dirty="0" smtClean="0">
                <a:ea typeface="黑体" panose="02010609060101010101" pitchFamily="49" charset="-122"/>
                <a:cs typeface="Times New Roman" panose="02020603050405020304" pitchFamily="18" charset="0"/>
              </a:rPr>
              <a:t>0~100 s</a:t>
            </a:r>
            <a:r>
              <a:rPr lang="zh-CN" altLang="zh-CN" sz="2400" kern="100" dirty="0">
                <a:ea typeface="黑体" panose="02010609060101010101" pitchFamily="49" charset="-122"/>
                <a:cs typeface="Times New Roman" panose="02020603050405020304" pitchFamily="18" charset="0"/>
              </a:rPr>
              <a:t>内航天服消耗的电能</a:t>
            </a:r>
            <a:r>
              <a:rPr lang="en-US" altLang="zh-CN" sz="2400" i="1" kern="100" dirty="0">
                <a:ea typeface="黑体" panose="02010609060101010101" pitchFamily="49" charset="-122"/>
                <a:cs typeface="Times New Roman" panose="02020603050405020304" pitchFamily="18" charset="0"/>
              </a:rPr>
              <a:t>W</a:t>
            </a:r>
            <a:r>
              <a:rPr lang="zh-CN" altLang="zh-CN" sz="2400" kern="100" dirty="0">
                <a:cs typeface="Times New Roman" panose="02020603050405020304" pitchFamily="18" charset="0"/>
              </a:rPr>
              <a:t>＝</a:t>
            </a:r>
            <a:r>
              <a:rPr lang="en-US" altLang="zh-CN" sz="2400" i="1" kern="100" dirty="0">
                <a:ea typeface="黑体" panose="02010609060101010101" pitchFamily="49" charset="-122"/>
                <a:cs typeface="Times New Roman" panose="02020603050405020304" pitchFamily="18" charset="0"/>
              </a:rPr>
              <a:t>W</a:t>
            </a:r>
            <a:r>
              <a:rPr lang="en-US" altLang="zh-CN" sz="2400" kern="100" baseline="-25000" dirty="0">
                <a:ea typeface="黑体" panose="02010609060101010101" pitchFamily="49" charset="-122"/>
                <a:cs typeface="Times New Roman" panose="02020603050405020304" pitchFamily="18" charset="0"/>
              </a:rPr>
              <a:t>L</a:t>
            </a:r>
            <a:r>
              <a:rPr lang="zh-CN" altLang="zh-CN" sz="2400" kern="100" dirty="0">
                <a:ea typeface="黑体" panose="02010609060101010101" pitchFamily="49" charset="-122"/>
                <a:cs typeface="Times New Roman" panose="02020603050405020304" pitchFamily="18" charset="0"/>
              </a:rPr>
              <a:t>＋</a:t>
            </a:r>
            <a:r>
              <a:rPr lang="en-US" altLang="zh-CN" sz="2400" i="1" kern="100" dirty="0">
                <a:ea typeface="黑体" panose="02010609060101010101" pitchFamily="49" charset="-122"/>
                <a:cs typeface="Times New Roman" panose="02020603050405020304" pitchFamily="18" charset="0"/>
              </a:rPr>
              <a:t>W</a:t>
            </a:r>
            <a:r>
              <a:rPr lang="en-US" altLang="zh-CN" sz="2400" i="1" kern="100" baseline="-25000" dirty="0">
                <a:ea typeface="黑体" panose="02010609060101010101" pitchFamily="49" charset="-122"/>
                <a:cs typeface="Times New Roman" panose="02020603050405020304" pitchFamily="18" charset="0"/>
              </a:rPr>
              <a:t>R</a:t>
            </a:r>
            <a:r>
              <a:rPr lang="zh-CN" altLang="zh-CN" sz="2400" kern="100" dirty="0">
                <a:cs typeface="Times New Roman" panose="02020603050405020304" pitchFamily="18" charset="0"/>
              </a:rPr>
              <a:t>＝</a:t>
            </a:r>
            <a:r>
              <a:rPr lang="en-US" altLang="zh-CN" sz="2400" kern="100" dirty="0">
                <a:ea typeface="黑体" panose="02010609060101010101" pitchFamily="49" charset="-122"/>
                <a:cs typeface="Times New Roman" panose="02020603050405020304" pitchFamily="18" charset="0"/>
              </a:rPr>
              <a:t>480J</a:t>
            </a:r>
            <a:r>
              <a:rPr lang="zh-CN" altLang="zh-CN" sz="2400" kern="100" dirty="0">
                <a:ea typeface="黑体" panose="02010609060101010101" pitchFamily="49" charset="-122"/>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9 600 J</a:t>
            </a:r>
            <a:r>
              <a:rPr lang="zh-CN" altLang="zh-CN" sz="2400" kern="100" dirty="0">
                <a:cs typeface="Times New Roman" panose="02020603050405020304" pitchFamily="18" charset="0"/>
              </a:rPr>
              <a:t>＝</a:t>
            </a:r>
            <a:r>
              <a:rPr lang="en-US" altLang="zh-CN" sz="2400" kern="100" dirty="0" smtClean="0">
                <a:ea typeface="黑体" panose="02010609060101010101" pitchFamily="49" charset="-122"/>
                <a:cs typeface="Times New Roman" panose="02020603050405020304" pitchFamily="18" charset="0"/>
              </a:rPr>
              <a:t>10 080 J</a:t>
            </a:r>
            <a:r>
              <a:rPr lang="en-US" altLang="zh-CN" sz="2400" kern="100" dirty="0">
                <a:latin typeface="宋体" panose="02010600030101010101" pitchFamily="2" charset="-122"/>
                <a:cs typeface="Times New Roman" panose="02020603050405020304" pitchFamily="18" charset="0"/>
              </a:rPr>
              <a:t>.</a:t>
            </a:r>
            <a:endParaRPr lang="zh-CN" altLang="zh-CN" sz="1400" kern="100" dirty="0">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430910" y="2256739"/>
            <a:ext cx="5574550" cy="2056488"/>
          </a:xfrm>
          <a:prstGeom prst="rect">
            <a:avLst/>
          </a:prstGeom>
        </p:spPr>
      </p:pic>
    </p:spTree>
    <p:extLst>
      <p:ext uri="{BB962C8B-B14F-4D97-AF65-F5344CB8AC3E}">
        <p14:creationId xmlns:p14="http://schemas.microsoft.com/office/powerpoint/2010/main" val="1364282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内蒙古中考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）歼－</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15</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是我国自主研制的第一型舰载多用途战斗机，拥有出色的对地对海打击能力以及强大的空战能力</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如图所示，静止在地面上的歼－</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战斗机（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受到重力、压力和支持力三个力</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受到的重力和它对地面的压力是一对平衡力</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对地面的压力和地面对它的支持力是相互作用力</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轮胎上有凹凸花纹是为了减小</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摩擦</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679382" y="1844824"/>
            <a:ext cx="3664013" cy="2454602"/>
          </a:xfrm>
          <a:prstGeom prst="rect">
            <a:avLst/>
          </a:prstGeom>
        </p:spPr>
      </p:pic>
      <p:sp>
        <p:nvSpPr>
          <p:cNvPr id="4" name="矩形 3"/>
          <p:cNvSpPr/>
          <p:nvPr/>
        </p:nvSpPr>
        <p:spPr>
          <a:xfrm>
            <a:off x="1486694" y="1942710"/>
            <a:ext cx="407484" cy="461665"/>
          </a:xfrm>
          <a:prstGeom prst="rect">
            <a:avLst/>
          </a:prstGeom>
        </p:spPr>
        <p:txBody>
          <a:bodyPr wrap="none">
            <a:spAutoFit/>
          </a:bodyPr>
          <a:lstStyle/>
          <a:p>
            <a:r>
              <a:rPr lang="en-US" altLang="zh-CN" sz="2400">
                <a:ea typeface="等线" panose="02010600030101010101" pitchFamily="2" charset="-122"/>
              </a:rPr>
              <a:t>C</a:t>
            </a:r>
            <a:endParaRPr lang="zh-CN" altLang="en-US"/>
          </a:p>
        </p:txBody>
      </p:sp>
    </p:spTree>
    <p:extLst>
      <p:ext uri="{BB962C8B-B14F-4D97-AF65-F5344CB8AC3E}">
        <p14:creationId xmlns:p14="http://schemas.microsoft.com/office/powerpoint/2010/main" val="3774653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云南中考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）如图所示的情景中，为了增大压强的是（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安全锤的锤头</a:t>
            </a:r>
            <a:r>
              <a:rPr lang="zh-CN" altLang="en-US"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做得很尖</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背包的背带做得较宽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endPar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眼镜架上装有鼻</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托</a:t>
            </a:r>
            <a:r>
              <a:rPr lang="en-US"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铁轨铺在枕木</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838622" y="1598735"/>
            <a:ext cx="2602281" cy="1963540"/>
          </a:xfrm>
          <a:prstGeom prst="rect">
            <a:avLst/>
          </a:prstGeom>
        </p:spPr>
      </p:pic>
      <p:pic>
        <p:nvPicPr>
          <p:cNvPr id="5" name="图片 4"/>
          <p:cNvPicPr>
            <a:picLocks noChangeAspect="1"/>
          </p:cNvPicPr>
          <p:nvPr/>
        </p:nvPicPr>
        <p:blipFill>
          <a:blip r:embed="rId3"/>
          <a:stretch>
            <a:fillRect/>
          </a:stretch>
        </p:blipFill>
        <p:spPr>
          <a:xfrm>
            <a:off x="6527254" y="1499967"/>
            <a:ext cx="1945205" cy="2062308"/>
          </a:xfrm>
          <a:prstGeom prst="rect">
            <a:avLst/>
          </a:prstGeom>
        </p:spPr>
      </p:pic>
      <p:pic>
        <p:nvPicPr>
          <p:cNvPr id="6" name="图片 5"/>
          <p:cNvPicPr>
            <a:picLocks noChangeAspect="1"/>
          </p:cNvPicPr>
          <p:nvPr/>
        </p:nvPicPr>
        <p:blipFill>
          <a:blip r:embed="rId4"/>
          <a:stretch>
            <a:fillRect/>
          </a:stretch>
        </p:blipFill>
        <p:spPr>
          <a:xfrm>
            <a:off x="1126654" y="4149080"/>
            <a:ext cx="1801165" cy="1758153"/>
          </a:xfrm>
          <a:prstGeom prst="rect">
            <a:avLst/>
          </a:prstGeom>
        </p:spPr>
      </p:pic>
      <p:pic>
        <p:nvPicPr>
          <p:cNvPr id="7" name="图片 6"/>
          <p:cNvPicPr>
            <a:picLocks noChangeAspect="1"/>
          </p:cNvPicPr>
          <p:nvPr/>
        </p:nvPicPr>
        <p:blipFill>
          <a:blip r:embed="rId5"/>
          <a:stretch>
            <a:fillRect/>
          </a:stretch>
        </p:blipFill>
        <p:spPr>
          <a:xfrm>
            <a:off x="6155703" y="4076873"/>
            <a:ext cx="2688306" cy="1715140"/>
          </a:xfrm>
          <a:prstGeom prst="rect">
            <a:avLst/>
          </a:prstGeom>
        </p:spPr>
      </p:pic>
      <p:sp>
        <p:nvSpPr>
          <p:cNvPr id="3" name="矩形 2"/>
          <p:cNvSpPr/>
          <p:nvPr/>
        </p:nvSpPr>
        <p:spPr>
          <a:xfrm>
            <a:off x="8844009" y="908720"/>
            <a:ext cx="407484" cy="461665"/>
          </a:xfrm>
          <a:prstGeom prst="rect">
            <a:avLst/>
          </a:prstGeom>
        </p:spPr>
        <p:txBody>
          <a:bodyPr wrap="none">
            <a:spAutoFit/>
          </a:bodyPr>
          <a:lstStyle/>
          <a:p>
            <a:r>
              <a:rPr lang="en-US" altLang="zh-CN" sz="2400">
                <a:ea typeface="等线" panose="02010600030101010101" pitchFamily="2" charset="-122"/>
              </a:rPr>
              <a:t>A</a:t>
            </a:r>
            <a:endParaRPr lang="zh-CN" altLang="en-US"/>
          </a:p>
        </p:txBody>
      </p:sp>
    </p:spTree>
    <p:extLst>
      <p:ext uri="{BB962C8B-B14F-4D97-AF65-F5344CB8AC3E}">
        <p14:creationId xmlns:p14="http://schemas.microsoft.com/office/powerpoint/2010/main" val="492893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51488" y="764704"/>
            <a:ext cx="11485848" cy="2792239"/>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青海中考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）关于安全用电，下列做法错误的是（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出门时要拔掉电热毯的插头</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电热水壶不能紧靠插线板烧水</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更换灯泡时</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先切断电路　　</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私拉电线给电瓶车</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充电</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255446" y="836712"/>
            <a:ext cx="407484" cy="461665"/>
          </a:xfrm>
          <a:prstGeom prst="rect">
            <a:avLst/>
          </a:prstGeom>
        </p:spPr>
        <p:txBody>
          <a:bodyPr wrap="none">
            <a:spAutoFit/>
          </a:bodyPr>
          <a:lstStyle/>
          <a:p>
            <a:r>
              <a:rPr lang="en-US" altLang="zh-CN" sz="2400">
                <a:ea typeface="等线" panose="02010600030101010101" pitchFamily="2" charset="-122"/>
              </a:rPr>
              <a:t>D</a:t>
            </a:r>
            <a:endParaRPr lang="zh-CN" altLang="en-US"/>
          </a:p>
        </p:txBody>
      </p:sp>
    </p:spTree>
    <p:extLst>
      <p:ext uri="{BB962C8B-B14F-4D97-AF65-F5344CB8AC3E}">
        <p14:creationId xmlns:p14="http://schemas.microsoft.com/office/powerpoint/2010/main" val="3160208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a:spcAft>
                <a:spcPts val="0"/>
              </a:spcAft>
            </a:pP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兰州中考</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）如图所示为人骨关节的示意图，关节由关节囊包裹形成密闭的关节腔，关节腔内含有滑液，可以减小骨与骨之间的摩擦</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下列改变摩擦的方法与此相同的是（　　）</a:t>
            </a:r>
            <a:r>
              <a:rPr lang="en-US"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推书柜时</a:t>
            </a:r>
            <a:r>
              <a:rPr lang="zh-CN" altLang="zh-CN" kern="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先将柜中的书移出</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行李箱下装有滚轮</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自行车脚踏板凹凸不平</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kern="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kern="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机械手表保养时</a:t>
            </a:r>
            <a:r>
              <a:rPr lang="zh-CN" altLang="zh-CN" kern="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上油</a:t>
            </a:r>
            <a:endParaRPr lang="zh-CN" altLang="zh-CN" sz="1400" kern="1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442650" y="4323189"/>
            <a:ext cx="1569660" cy="576248"/>
          </a:xfrm>
          <a:prstGeom prst="rect">
            <a:avLst/>
          </a:prstGeom>
        </p:spPr>
        <p:txBody>
          <a:bodyPr wrap="none">
            <a:spAutoFit/>
          </a:bodyPr>
          <a:lstStyle/>
          <a:p>
            <a:pPr algn="just">
              <a:lnSpc>
                <a:spcPct val="150000"/>
              </a:lnSpc>
              <a:spcAft>
                <a:spcPts val="0"/>
              </a:spcAft>
            </a:pPr>
            <a:r>
              <a:rPr lang="zh-CN" altLang="zh-CN" sz="2400" b="0" kern="100">
                <a:solidFill>
                  <a:srgbClr val="000000"/>
                </a:solidFill>
                <a:cs typeface="Times New Roman" panose="02020603050405020304" pitchFamily="18" charset="0"/>
              </a:rPr>
              <a:t>（第</a:t>
            </a:r>
            <a:r>
              <a:rPr lang="en-US" altLang="zh-CN" sz="2400" b="0" kern="100">
                <a:solidFill>
                  <a:srgbClr val="000000"/>
                </a:solidFill>
                <a:cs typeface="Times New Roman" panose="02020603050405020304" pitchFamily="18" charset="0"/>
              </a:rPr>
              <a:t>8</a:t>
            </a:r>
            <a:r>
              <a:rPr lang="zh-CN" altLang="zh-CN" sz="2400" b="0" kern="100">
                <a:solidFill>
                  <a:srgbClr val="000000"/>
                </a:solidFill>
                <a:cs typeface="Times New Roman" panose="02020603050405020304" pitchFamily="18" charset="0"/>
              </a:rPr>
              <a:t>题）</a:t>
            </a:r>
            <a:endParaRPr lang="zh-CN" altLang="zh-CN" sz="1400" b="0" kern="100">
              <a:cs typeface="Times New Roman" panose="02020603050405020304" pitchFamily="18" charset="0"/>
            </a:endParaRPr>
          </a:p>
        </p:txBody>
      </p:sp>
      <p:sp>
        <p:nvSpPr>
          <p:cNvPr id="5" name="矩形 4"/>
          <p:cNvSpPr/>
          <p:nvPr/>
        </p:nvSpPr>
        <p:spPr>
          <a:xfrm>
            <a:off x="2062758" y="1982657"/>
            <a:ext cx="407484" cy="461665"/>
          </a:xfrm>
          <a:prstGeom prst="rect">
            <a:avLst/>
          </a:prstGeom>
        </p:spPr>
        <p:txBody>
          <a:bodyPr wrap="none">
            <a:spAutoFit/>
          </a:bodyPr>
          <a:lstStyle/>
          <a:p>
            <a:r>
              <a:rPr lang="en-US" altLang="zh-CN" sz="2400">
                <a:ea typeface="等线" panose="02010600030101010101" pitchFamily="2" charset="-122"/>
              </a:rPr>
              <a:t>D</a:t>
            </a:r>
            <a:endParaRPr lang="zh-CN" altLang="en-US"/>
          </a:p>
        </p:txBody>
      </p:sp>
      <p:pic>
        <p:nvPicPr>
          <p:cNvPr id="6" name="图片 5"/>
          <p:cNvPicPr>
            <a:picLocks noChangeAspect="1"/>
          </p:cNvPicPr>
          <p:nvPr/>
        </p:nvPicPr>
        <p:blipFill>
          <a:blip r:embed="rId2"/>
          <a:stretch>
            <a:fillRect/>
          </a:stretch>
        </p:blipFill>
        <p:spPr>
          <a:xfrm>
            <a:off x="5379641" y="2078026"/>
            <a:ext cx="3667893" cy="2359086"/>
          </a:xfrm>
          <a:prstGeom prst="rect">
            <a:avLst/>
          </a:prstGeom>
        </p:spPr>
      </p:pic>
    </p:spTree>
    <p:extLst>
      <p:ext uri="{BB962C8B-B14F-4D97-AF65-F5344CB8AC3E}">
        <p14:creationId xmlns:p14="http://schemas.microsoft.com/office/powerpoint/2010/main" val="827640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524</TotalTime>
  <Words>3915</Words>
  <Application>Microsoft Office PowerPoint</Application>
  <PresentationFormat>自定义</PresentationFormat>
  <Paragraphs>260</Paragraphs>
  <Slides>51</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51</vt:i4>
      </vt:variant>
    </vt:vector>
  </HeadingPairs>
  <TitlesOfParts>
    <vt:vector size="62" baseType="lpstr">
      <vt:lpstr>等线</vt: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443</cp:revision>
  <dcterms:created xsi:type="dcterms:W3CDTF">2020-11-06T05:24:00Z</dcterms:created>
  <dcterms:modified xsi:type="dcterms:W3CDTF">2025-09-10T11:51:54Z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